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5"/>
  </p:notesMasterIdLst>
  <p:sldIdLst>
    <p:sldId id="256" r:id="rId2"/>
    <p:sldId id="258" r:id="rId3"/>
    <p:sldId id="260" r:id="rId4"/>
    <p:sldId id="333" r:id="rId5"/>
    <p:sldId id="332" r:id="rId6"/>
    <p:sldId id="259" r:id="rId7"/>
    <p:sldId id="261" r:id="rId8"/>
    <p:sldId id="263" r:id="rId9"/>
    <p:sldId id="269" r:id="rId10"/>
    <p:sldId id="265" r:id="rId11"/>
    <p:sldId id="267" r:id="rId12"/>
    <p:sldId id="266" r:id="rId13"/>
    <p:sldId id="262" r:id="rId14"/>
    <p:sldId id="270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4" r:id="rId24"/>
    <p:sldId id="278" r:id="rId25"/>
    <p:sldId id="279" r:id="rId26"/>
    <p:sldId id="280" r:id="rId27"/>
    <p:sldId id="282" r:id="rId28"/>
    <p:sldId id="283" r:id="rId29"/>
    <p:sldId id="315" r:id="rId30"/>
    <p:sldId id="316" r:id="rId31"/>
    <p:sldId id="317" r:id="rId32"/>
    <p:sldId id="318" r:id="rId33"/>
    <p:sldId id="319" r:id="rId34"/>
    <p:sldId id="285" r:id="rId35"/>
    <p:sldId id="320" r:id="rId36"/>
    <p:sldId id="321" r:id="rId37"/>
    <p:sldId id="322" r:id="rId38"/>
    <p:sldId id="323" r:id="rId39"/>
    <p:sldId id="325" r:id="rId40"/>
    <p:sldId id="334" r:id="rId41"/>
    <p:sldId id="335" r:id="rId42"/>
    <p:sldId id="336" r:id="rId43"/>
    <p:sldId id="324" r:id="rId44"/>
    <p:sldId id="326" r:id="rId45"/>
    <p:sldId id="327" r:id="rId46"/>
    <p:sldId id="286" r:id="rId47"/>
    <p:sldId id="314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87" r:id="rId58"/>
    <p:sldId id="297" r:id="rId59"/>
    <p:sldId id="298" r:id="rId60"/>
    <p:sldId id="299" r:id="rId61"/>
    <p:sldId id="300" r:id="rId62"/>
    <p:sldId id="301" r:id="rId63"/>
    <p:sldId id="302" r:id="rId64"/>
    <p:sldId id="303" r:id="rId65"/>
    <p:sldId id="304" r:id="rId66"/>
    <p:sldId id="305" r:id="rId67"/>
    <p:sldId id="308" r:id="rId68"/>
    <p:sldId id="311" r:id="rId69"/>
    <p:sldId id="312" r:id="rId70"/>
    <p:sldId id="313" r:id="rId71"/>
    <p:sldId id="328" r:id="rId72"/>
    <p:sldId id="331" r:id="rId73"/>
    <p:sldId id="330" r:id="rId74"/>
  </p:sldIdLst>
  <p:sldSz cx="9144000" cy="6858000" type="screen4x3"/>
  <p:notesSz cx="6858000" cy="9144000"/>
  <p:embeddedFontLst>
    <p:embeddedFont>
      <p:font typeface="Calibri" pitchFamily="34" charset="0"/>
      <p:regular r:id="rId76"/>
      <p:bold r:id="rId77"/>
      <p:italic r:id="rId78"/>
      <p:boldItalic r:id="rId79"/>
    </p:embeddedFont>
    <p:embeddedFont>
      <p:font typeface="12   Yagut_shsmrt" pitchFamily="2" charset="-78"/>
      <p:bold r:id="rId80"/>
    </p:embeddedFont>
    <p:embeddedFont>
      <p:font typeface="B Yekan" pitchFamily="2" charset="-78"/>
      <p:regular r:id="rId81"/>
    </p:embeddedFont>
    <p:embeddedFont>
      <p:font typeface="B Titr" pitchFamily="2" charset="-78"/>
      <p:bold r:id="rId82"/>
    </p:embeddedFont>
    <p:embeddedFont>
      <p:font typeface="B Yagut" pitchFamily="2" charset="-78"/>
      <p:regular r:id="rId83"/>
      <p:bold r:id="rId8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0504D"/>
    <a:srgbClr val="C6D9F1"/>
    <a:srgbClr val="93CDDD"/>
    <a:srgbClr val="00B0F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4" d="100"/>
          <a:sy n="64" d="100"/>
        </p:scale>
        <p:origin x="-1752" y="-6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1.fntdata"/><Relationship Id="rId84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56A63A-2490-45B0-B5F5-93B9EE172B35}" type="datetimeFigureOut">
              <a:rPr lang="en-US" smtClean="0"/>
              <a:pPr/>
              <a:t>6/8/2014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3EC0A8-52C7-47E6-AC0C-7A436EB31E6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7B25-04B3-4326-84AF-A6C0F8B3026B}" type="datetime1">
              <a:rPr lang="en-US" smtClean="0"/>
              <a:pPr/>
              <a:t>6/8/2014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437E-6D69-40E2-B70C-F6ECB752C0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E776-92C0-4273-AFB9-A2BFC5207A4E}" type="datetime1">
              <a:rPr lang="en-US" smtClean="0"/>
              <a:pPr/>
              <a:t>6/8/2014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437E-6D69-40E2-B70C-F6ECB752C0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07756-FA9E-4C0B-B0CB-E4DF2DD8C02F}" type="datetime1">
              <a:rPr lang="en-US" smtClean="0"/>
              <a:pPr/>
              <a:t>6/8/2014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437E-6D69-40E2-B70C-F6ECB752C0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rtl="1">
              <a:defRPr>
                <a:cs typeface="12   Yagut_shsmrt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r" rtl="1">
              <a:defRPr>
                <a:cs typeface="B Yekan" pitchFamily="2" charset="-78"/>
              </a:defRPr>
            </a:lvl1pPr>
            <a:lvl2pPr algn="r" rtl="1">
              <a:defRPr>
                <a:cs typeface="B Yekan" pitchFamily="2" charset="-78"/>
              </a:defRPr>
            </a:lvl2pPr>
            <a:lvl3pPr algn="r" rtl="1">
              <a:defRPr>
                <a:cs typeface="B Yekan" pitchFamily="2" charset="-78"/>
              </a:defRPr>
            </a:lvl3pPr>
            <a:lvl4pPr algn="r" rtl="1">
              <a:defRPr>
                <a:cs typeface="B Yekan" pitchFamily="2" charset="-78"/>
              </a:defRPr>
            </a:lvl4pPr>
            <a:lvl5pPr algn="r" rtl="1">
              <a:defRPr>
                <a:cs typeface="B Yekan" pitchFamily="2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4977-6FA6-4F02-A5AB-443BF1444116}" type="datetime1">
              <a:rPr lang="en-US" smtClean="0"/>
              <a:pPr/>
              <a:t>6/8/2014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437E-6D69-40E2-B70C-F6ECB752C0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D09E-BB48-4991-96BF-72D6F3C15518}" type="datetime1">
              <a:rPr lang="en-US" smtClean="0"/>
              <a:pPr/>
              <a:t>6/8/2014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437E-6D69-40E2-B70C-F6ECB752C0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30E6A-E59E-441E-A8CF-08C85327A228}" type="datetime1">
              <a:rPr lang="en-US" smtClean="0"/>
              <a:pPr/>
              <a:t>6/8/2014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437E-6D69-40E2-B70C-F6ECB752C0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776E-5B79-4CD3-B94B-0FEEEB669A55}" type="datetime1">
              <a:rPr lang="en-US" smtClean="0"/>
              <a:pPr/>
              <a:t>6/8/2014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437E-6D69-40E2-B70C-F6ECB752C0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BC99D-20BE-4EC4-BF34-F760F0F4CBDF}" type="datetime1">
              <a:rPr lang="en-US" smtClean="0"/>
              <a:pPr/>
              <a:t>6/8/2014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437E-6D69-40E2-B70C-F6ECB752C0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EFF2E-0BEB-4C25-918C-2F8665B9D2F6}" type="datetime1">
              <a:rPr lang="en-US" smtClean="0"/>
              <a:pPr/>
              <a:t>6/8/2014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437E-6D69-40E2-B70C-F6ECB752C0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83113-88A2-4E97-B3B8-D53A792FE29C}" type="datetime1">
              <a:rPr lang="en-US" smtClean="0"/>
              <a:pPr/>
              <a:t>6/8/2014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437E-6D69-40E2-B70C-F6ECB752C0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7B73C-8F96-4480-A3E9-3BFDAC7F663F}" type="datetime1">
              <a:rPr lang="en-US" smtClean="0"/>
              <a:pPr/>
              <a:t>6/8/2014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D7437E-6D69-40E2-B70C-F6ECB752C0A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59B68D-470B-4A96-9A4A-A3779A051F34}" type="datetime1">
              <a:rPr lang="en-US" smtClean="0"/>
              <a:pPr/>
              <a:t>6/8/2014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D7437E-6D69-40E2-B70C-F6ECB752C0A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nasseri.ir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ranzehn.com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nasseri.ir/MBTI.xls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erikjohanssonphoto.com/wp-content/uploads/2012/05/long-roa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4800"/>
            <a:ext cx="9144000" cy="1470025"/>
          </a:xfrm>
          <a:solidFill>
            <a:srgbClr val="FF0000">
              <a:alpha val="69804"/>
            </a:srgbClr>
          </a:solidFill>
        </p:spPr>
        <p:txBody>
          <a:bodyPr>
            <a:normAutofit/>
          </a:bodyPr>
          <a:lstStyle/>
          <a:p>
            <a:pPr algn="r" rtl="1"/>
            <a:r>
              <a:rPr lang="fa-IR" sz="6600" dirty="0" smtClean="0">
                <a:solidFill>
                  <a:srgbClr val="FFFF00"/>
                </a:solidFill>
                <a:cs typeface="12   Yagut_shsmrt" pitchFamily="2" charset="-78"/>
              </a:rPr>
              <a:t>مسیر حرفه‌ای</a:t>
            </a:r>
            <a:endParaRPr lang="en-US" sz="6600" dirty="0">
              <a:solidFill>
                <a:srgbClr val="FFFF00"/>
              </a:solidFill>
              <a:cs typeface="12   Yagut_shsmrt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828800"/>
            <a:ext cx="9144000" cy="609600"/>
          </a:xfrm>
          <a:solidFill>
            <a:srgbClr val="FF0000">
              <a:alpha val="80000"/>
            </a:srgbClr>
          </a:solidFill>
        </p:spPr>
        <p:txBody>
          <a:bodyPr>
            <a:normAutofit/>
          </a:bodyPr>
          <a:lstStyle/>
          <a:p>
            <a:pPr algn="r" rtl="1"/>
            <a:r>
              <a:rPr lang="fa-IR" sz="2800" dirty="0" smtClean="0">
                <a:cs typeface="B Yekan" pitchFamily="2" charset="-78"/>
              </a:rPr>
              <a:t>راهبردهایی برای پیشرفت شغلی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0" y="5486400"/>
            <a:ext cx="3048000" cy="457200"/>
          </a:xfrm>
          <a:prstGeom prst="rect">
            <a:avLst/>
          </a:prstGeom>
          <a:solidFill>
            <a:srgbClr val="FF0000">
              <a:alpha val="80000"/>
            </a:srgbClr>
          </a:solidFill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a-I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B Yekan" pitchFamily="2" charset="-78"/>
              </a:rPr>
              <a:t>مهدی ناصری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B Yekan" pitchFamily="2" charset="-78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0" y="6019800"/>
            <a:ext cx="3048000" cy="533400"/>
          </a:xfrm>
          <a:prstGeom prst="rect">
            <a:avLst/>
          </a:prstGeom>
          <a:solidFill>
            <a:srgbClr val="FF0000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800" dirty="0" smtClean="0">
                <a:solidFill>
                  <a:schemeClr val="tx1">
                    <a:tint val="75000"/>
                  </a:schemeClr>
                </a:solidFill>
                <a:cs typeface="B Yekan" pitchFamily="2" charset="-78"/>
                <a:hlinkClick r:id="rId3"/>
              </a:rPr>
              <a:t>www.mnasseri.ir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B Yekan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 descr="C:\Documents and Settings\Mahdi\Desktop\Paterson,_New_Jersey_-_Textiles._An_old_silk-worker_(now_unable_to_work)_living_on_earnings_of_a_roomer._-_NARA_-_518612.jpg"/>
          <p:cNvPicPr>
            <a:picLocks noChangeAspect="1" noChangeArrowheads="1"/>
          </p:cNvPicPr>
          <p:nvPr/>
        </p:nvPicPr>
        <p:blipFill>
          <a:blip r:embed="rId2" cstate="print"/>
          <a:srcRect l="2500" t="4444" r="3333" b="333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600" y="76200"/>
            <a:ext cx="5486400" cy="1143000"/>
          </a:xfrm>
        </p:spPr>
        <p:txBody>
          <a:bodyPr/>
          <a:lstStyle/>
          <a:p>
            <a:r>
              <a:rPr lang="fa-IR" dirty="0" smtClean="0">
                <a:solidFill>
                  <a:srgbClr val="FFFF00"/>
                </a:solidFill>
              </a:rPr>
              <a:t>نگرش سنتی به شغل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9458" name="AutoShape 2" descr="http://upload.wikimedia.org/wikipedia/commons/1/1d/Paterson,_New_Jersey_-_Textiles._An_old_silk-worker_(now_unable_to_work)_living_on_earnings_of_a_roomer._-_NARA_-_51861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362200"/>
            <a:ext cx="9144000" cy="205740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6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ثبات</a:t>
            </a:r>
            <a:endParaRPr kumimoji="0" lang="en-US" sz="16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434" name="AutoShape 2" descr="http://www.fit2play.com/wp-content/uploads/2012/02/changes-road-sig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8" name="Picture 6" descr="http://xpress-job.com/files/job_seekers.jpg"/>
          <p:cNvPicPr>
            <a:picLocks noChangeAspect="1" noChangeArrowheads="1"/>
          </p:cNvPicPr>
          <p:nvPr/>
        </p:nvPicPr>
        <p:blipFill>
          <a:blip r:embed="rId2" cstate="print"/>
          <a:srcRect l="5000" r="5833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276600" y="76200"/>
            <a:ext cx="5486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نگرش مدرن به شغل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434" name="AutoShape 2" descr="http://www.fit2play.com/wp-content/uploads/2012/02/changes-road-sig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8" name="Picture 6" descr="http://xpress-job.com/files/job_seekers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 l="5000" r="5833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276600" y="76200"/>
            <a:ext cx="5486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نگرش مدرن به شغل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05400" y="153418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اهداف میان مدت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05200" y="2905780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نیاز به یادگیری مجموعه‌ای از مهارت‌ها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9000" y="359158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آغاز از سطوح تخصصی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24000" y="2209800"/>
            <a:ext cx="716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آموزش مدام برای استقبال از شغل‌های جدید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9000" y="427738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چند بار مشغول شو، یک عمر لذت ببر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0" y="495300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فرصت‌ها را بساز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434" name="AutoShape 2" descr="http://www.fit2play.com/wp-content/uploads/2012/02/changes-road-sig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8" name="Picture 6" descr="http://xpress-job.com/files/job_seekers.jpg"/>
          <p:cNvPicPr>
            <a:picLocks noChangeAspect="1" noChangeArrowheads="1"/>
          </p:cNvPicPr>
          <p:nvPr/>
        </p:nvPicPr>
        <p:blipFill>
          <a:blip r:embed="rId2" cstate="print"/>
          <a:srcRect l="5000" r="5833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276600" y="76200"/>
            <a:ext cx="5486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نگرش مدرن به شغل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2362200"/>
            <a:ext cx="9144000" cy="205740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16600" dirty="0" smtClean="0">
                <a:solidFill>
                  <a:srgbClr val="FFFF00"/>
                </a:solidFill>
                <a:latin typeface="+mj-lt"/>
                <a:ea typeface="+mj-ea"/>
                <a:cs typeface="B Yekan" pitchFamily="2" charset="-78"/>
              </a:rPr>
              <a:t>انعطاف</a:t>
            </a:r>
            <a:endParaRPr kumimoji="0" lang="en-US" sz="16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434" name="AutoShape 2" descr="http://www.fit2play.com/wp-content/uploads/2012/02/changes-road-sig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38" name="Picture 6" descr="http://xpress-job.com/files/job_seekers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 l="5000" r="5833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276600" y="76200"/>
            <a:ext cx="5486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نگرش مدرن به شغل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964804" y="2133600"/>
            <a:ext cx="5883796" cy="3352800"/>
            <a:chOff x="1964804" y="2133600"/>
            <a:chExt cx="5883796" cy="3352800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2133600" y="5105400"/>
              <a:ext cx="685800" cy="38100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505200" y="4267200"/>
              <a:ext cx="9906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 rot="19820170">
              <a:off x="1964804" y="4908675"/>
              <a:ext cx="895208" cy="38100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آموزش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57600" y="3810000"/>
              <a:ext cx="838200" cy="38100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شغل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rot="5400000" flipH="1" flipV="1">
              <a:off x="2743200" y="4343400"/>
              <a:ext cx="838200" cy="6858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 flipH="1" flipV="1">
              <a:off x="4419600" y="3505200"/>
              <a:ext cx="838200" cy="6858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181600" y="3429000"/>
              <a:ext cx="9906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334000" y="2971800"/>
              <a:ext cx="838200" cy="38100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شغل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6858000" y="2590800"/>
              <a:ext cx="9906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6934200" y="2133600"/>
              <a:ext cx="838200" cy="381000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شغل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14600" y="2133600"/>
              <a:ext cx="1522304" cy="369332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مهارت - تجربه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5400000" flipH="1" flipV="1">
              <a:off x="6096000" y="2667000"/>
              <a:ext cx="838200" cy="685800"/>
            </a:xfrm>
            <a:prstGeom prst="line">
              <a:avLst/>
            </a:prstGeom>
            <a:ln w="571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0800000">
              <a:off x="4114800" y="2362200"/>
              <a:ext cx="2362200" cy="381000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6200000" flipV="1">
              <a:off x="3848100" y="2628900"/>
              <a:ext cx="1066800" cy="990600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5400000" flipH="1" flipV="1">
              <a:off x="2247900" y="3467100"/>
              <a:ext cx="1905000" cy="152400"/>
            </a:xfrm>
            <a:prstGeom prst="straightConnector1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Freeform 32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http://www.usat.ms/media/cms_page_media/1/Make_a_Change_for_the_Better.jpg"/>
          <p:cNvPicPr>
            <a:picLocks noChangeAspect="1" noChangeArrowheads="1"/>
          </p:cNvPicPr>
          <p:nvPr/>
        </p:nvPicPr>
        <p:blipFill>
          <a:blip r:embed="rId2" cstate="print"/>
          <a:srcRect l="4580" r="3817"/>
          <a:stretch>
            <a:fillRect/>
          </a:stretch>
        </p:blipFill>
        <p:spPr bwMode="auto">
          <a:xfrm rot="10800000"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838200"/>
            <a:ext cx="9144000" cy="1415772"/>
          </a:xfrm>
          <a:prstGeom prst="rect">
            <a:avLst/>
          </a:prstGeom>
          <a:solidFill>
            <a:srgbClr val="FF0000">
              <a:alpha val="61176"/>
            </a:srgbClr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cs typeface="B Yekan" pitchFamily="2" charset="-78"/>
              </a:rPr>
              <a:t>تنها چیزی که بی شک ثابت خواهند ماند، </a:t>
            </a:r>
            <a:endParaRPr lang="en-US" sz="3200" dirty="0" smtClean="0">
              <a:cs typeface="B Yekan" pitchFamily="2" charset="-78"/>
            </a:endParaRPr>
          </a:p>
          <a:p>
            <a:pPr algn="ctr" rtl="1"/>
            <a:r>
              <a:rPr lang="fa-IR" sz="5400" dirty="0" smtClean="0">
                <a:cs typeface="B Yekan" pitchFamily="2" charset="-78"/>
              </a:rPr>
              <a:t>روند همیشگی تغییر است. </a:t>
            </a:r>
          </a:p>
        </p:txBody>
      </p:sp>
      <p:sp>
        <p:nvSpPr>
          <p:cNvPr id="8" name="Freeform 7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 descr="http://www.usat.ms/media/cms_page_media/1/Make_a_Change_for_the_Better.jpg"/>
          <p:cNvPicPr>
            <a:picLocks noChangeAspect="1" noChangeArrowheads="1"/>
          </p:cNvPicPr>
          <p:nvPr/>
        </p:nvPicPr>
        <p:blipFill>
          <a:blip r:embed="rId2" cstate="print"/>
          <a:srcRect l="4580" r="3817"/>
          <a:stretch>
            <a:fillRect/>
          </a:stretch>
        </p:blipFill>
        <p:spPr bwMode="auto">
          <a:xfrm rot="10800000"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838200"/>
            <a:ext cx="9144000" cy="2893100"/>
          </a:xfrm>
          <a:prstGeom prst="rect">
            <a:avLst/>
          </a:prstGeom>
          <a:solidFill>
            <a:srgbClr val="FF0000">
              <a:alpha val="61176"/>
            </a:srgbClr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cs typeface="B Yekan" pitchFamily="2" charset="-78"/>
              </a:rPr>
              <a:t>تنها چیزی که بی شک ثابت خواهند ماند، </a:t>
            </a:r>
            <a:endParaRPr lang="en-US" sz="3200" dirty="0" smtClean="0">
              <a:cs typeface="B Yekan" pitchFamily="2" charset="-78"/>
            </a:endParaRPr>
          </a:p>
          <a:p>
            <a:pPr algn="ctr" rtl="1"/>
            <a:r>
              <a:rPr lang="fa-IR" sz="5400" dirty="0" smtClean="0">
                <a:cs typeface="B Yekan" pitchFamily="2" charset="-78"/>
              </a:rPr>
              <a:t>روند همیشگی تغییر است. </a:t>
            </a:r>
          </a:p>
          <a:p>
            <a:pPr algn="ctr" rtl="1"/>
            <a:endParaRPr lang="fa-IR" sz="3200" dirty="0" smtClean="0">
              <a:cs typeface="B Yekan" pitchFamily="2" charset="-78"/>
            </a:endParaRPr>
          </a:p>
          <a:p>
            <a:pPr algn="ctr" rtl="1"/>
            <a:r>
              <a:rPr lang="fa-IR" sz="3200" dirty="0" smtClean="0">
                <a:cs typeface="B Yekan" pitchFamily="2" charset="-78"/>
              </a:rPr>
              <a:t>جهانی که امروز برایش برنامه‌ریزی می‌کنیم فردا وجود نخواهد داشت</a:t>
            </a:r>
            <a:endParaRPr lang="en-US" sz="3200" dirty="0">
              <a:cs typeface="B Yekan" pitchFamily="2" charset="-78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create-learning.com/wp-content/uploads/2014/04/complexity-is-decision-making-create-learning-team-building-and-leadership.jpg"/>
          <p:cNvPicPr>
            <a:picLocks noChangeAspect="1" noChangeArrowheads="1"/>
          </p:cNvPicPr>
          <p:nvPr/>
        </p:nvPicPr>
        <p:blipFill>
          <a:blip r:embed="rId2" cstate="print"/>
          <a:srcRect b="5556"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4038600"/>
            <a:ext cx="9144000" cy="1107996"/>
          </a:xfrm>
          <a:prstGeom prst="rect">
            <a:avLst/>
          </a:prstGeom>
          <a:solidFill>
            <a:srgbClr val="FF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6600" dirty="0" smtClean="0">
                <a:cs typeface="12   Yagut_shsmrt" pitchFamily="2" charset="-78"/>
              </a:rPr>
              <a:t>درست تصمیم‌گیری کنید</a:t>
            </a:r>
            <a:endParaRPr lang="en-US" sz="6600" dirty="0">
              <a:cs typeface="12   Yagut_shsmrt" pitchFamily="2" charset="-78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3276600" y="1143000"/>
            <a:ext cx="2286000" cy="2438400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00400" y="914400"/>
            <a:ext cx="2895600" cy="2895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0" y="1320225"/>
            <a:ext cx="1752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solidFill>
                  <a:srgbClr val="0070C0"/>
                </a:solidFill>
                <a:cs typeface="B Yekan" pitchFamily="2" charset="-78"/>
              </a:rPr>
              <a:t>علائق</a:t>
            </a:r>
          </a:p>
          <a:p>
            <a:pPr algn="ctr" rtl="1"/>
            <a:r>
              <a:rPr lang="fa-IR" sz="2400" dirty="0" smtClean="0">
                <a:solidFill>
                  <a:srgbClr val="0070C0"/>
                </a:solidFill>
                <a:cs typeface="B Yekan" pitchFamily="2" charset="-78"/>
              </a:rPr>
              <a:t>کارهایی که شما را به هیجان می‌آورد</a:t>
            </a:r>
            <a:endParaRPr lang="en-US" sz="2400" dirty="0">
              <a:solidFill>
                <a:srgbClr val="0070C0"/>
              </a:solidFill>
              <a:cs typeface="B Yekan" pitchFamily="2" charset="-78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00400" y="914400"/>
            <a:ext cx="28956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33600" y="1981200"/>
            <a:ext cx="2895600" cy="2895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0" y="1320225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cs typeface="B Yekan" pitchFamily="2" charset="-78"/>
              </a:rPr>
              <a:t>علائق</a:t>
            </a:r>
            <a:endParaRPr lang="en-US" sz="3200" dirty="0">
              <a:cs typeface="B Yekan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09800" y="3200400"/>
            <a:ext cx="2819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2800" dirty="0" smtClean="0">
                <a:solidFill>
                  <a:srgbClr val="0070C0"/>
                </a:solidFill>
                <a:cs typeface="B Yekan" pitchFamily="2" charset="-78"/>
              </a:rPr>
              <a:t>شخصیت</a:t>
            </a:r>
          </a:p>
          <a:p>
            <a:pPr algn="r" rtl="1"/>
            <a:endParaRPr lang="fa-IR" sz="1400" dirty="0" smtClean="0">
              <a:solidFill>
                <a:srgbClr val="0070C0"/>
              </a:solidFill>
              <a:cs typeface="B Yekan" pitchFamily="2" charset="-78"/>
            </a:endParaRPr>
          </a:p>
          <a:p>
            <a:pPr algn="ctr" rtl="1"/>
            <a:r>
              <a:rPr lang="fa-IR" sz="2000" dirty="0" smtClean="0">
                <a:solidFill>
                  <a:srgbClr val="0070C0"/>
                </a:solidFill>
                <a:cs typeface="B Yekan" pitchFamily="2" charset="-78"/>
              </a:rPr>
              <a:t>کارهایی که متناسب با شخصیت شماست</a:t>
            </a:r>
            <a:endParaRPr lang="en-US" sz="2000" dirty="0">
              <a:solidFill>
                <a:srgbClr val="0070C0"/>
              </a:solidFill>
              <a:cs typeface="B Yekan" pitchFamily="2" charset="-78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26" name="AutoShape 2" descr="http://image.modified.com/f/events/modp-1002-sema-show-2009/26655572/modp_1002_02_o%2Bsema_show_2009%2Blas_vegas_road_sign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http://image.modified.com/f/events/modp-1002-sema-show-2009/26655572/modp_1002_02_o%2Bsema_show_2009%2Blas_vegas_road_sign.jpg"/>
          <p:cNvPicPr>
            <a:picLocks noChangeAspect="1" noChangeArrowheads="1"/>
          </p:cNvPicPr>
          <p:nvPr/>
        </p:nvPicPr>
        <p:blipFill>
          <a:blip r:embed="rId2" cstate="print"/>
          <a:srcRect b="100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Rounded Rectangle 6"/>
          <p:cNvSpPr/>
          <p:nvPr/>
        </p:nvSpPr>
        <p:spPr>
          <a:xfrm rot="611247">
            <a:off x="104154" y="1062457"/>
            <a:ext cx="5197124" cy="2075700"/>
          </a:xfrm>
          <a:prstGeom prst="roundRect">
            <a:avLst/>
          </a:prstGeom>
          <a:blipFill>
            <a:blip r:embed="rId3" cstate="print"/>
            <a:tile tx="0" ty="0" sx="100000" sy="100000" flip="none" algn="tl"/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rot="580696">
            <a:off x="3372" y="1297945"/>
            <a:ext cx="51779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از زندگی‌تان خسته خواهید شد </a:t>
            </a:r>
          </a:p>
          <a:p>
            <a:pPr algn="ctr" rtl="1"/>
            <a:r>
              <a:rPr lang="fa-IR" sz="4000" b="1" dirty="0" smtClean="0">
                <a:solidFill>
                  <a:srgbClr val="FFFF00"/>
                </a:solidFill>
                <a:cs typeface="B Yekan" pitchFamily="2" charset="-78"/>
              </a:rPr>
              <a:t>اگر</a:t>
            </a:r>
            <a:endParaRPr lang="fa-IR" sz="4000" b="1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  <a:p>
            <a:pPr algn="ct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شغل مناسبی نداشته باشید</a:t>
            </a:r>
            <a:endParaRPr lang="en-US" sz="9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00400" y="914400"/>
            <a:ext cx="28956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276600" y="3124200"/>
            <a:ext cx="2895600" cy="2895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33600" y="1981200"/>
            <a:ext cx="28956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0" y="1320225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cs typeface="B Yekan" pitchFamily="2" charset="-78"/>
              </a:rPr>
              <a:t>علائق</a:t>
            </a:r>
            <a:endParaRPr lang="en-US" sz="3200" dirty="0">
              <a:cs typeface="B Yekan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3800" y="4038600"/>
            <a:ext cx="213360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000" dirty="0" smtClean="0">
                <a:solidFill>
                  <a:srgbClr val="0070C0"/>
                </a:solidFill>
                <a:cs typeface="B Yekan" pitchFamily="2" charset="-78"/>
              </a:rPr>
              <a:t>کارهایی که در </a:t>
            </a:r>
          </a:p>
          <a:p>
            <a:pPr algn="ctr" rtl="1"/>
            <a:r>
              <a:rPr lang="fa-IR" sz="2000" dirty="0" smtClean="0">
                <a:solidFill>
                  <a:srgbClr val="0070C0"/>
                </a:solidFill>
                <a:cs typeface="B Yekan" pitchFamily="2" charset="-78"/>
              </a:rPr>
              <a:t>آن مهارت کافی دارید</a:t>
            </a:r>
            <a:endParaRPr lang="fa-IR" sz="1200" dirty="0" smtClean="0">
              <a:solidFill>
                <a:srgbClr val="0070C0"/>
              </a:solidFill>
              <a:cs typeface="B Yekan" pitchFamily="2" charset="-78"/>
            </a:endParaRPr>
          </a:p>
          <a:p>
            <a:pPr algn="ctr" rtl="1"/>
            <a:r>
              <a:rPr lang="fa-IR" sz="3200" dirty="0" smtClean="0">
                <a:solidFill>
                  <a:srgbClr val="0070C0"/>
                </a:solidFill>
                <a:cs typeface="B Yekan" pitchFamily="2" charset="-78"/>
              </a:rPr>
              <a:t>مهارت‌ها</a:t>
            </a:r>
            <a:endParaRPr lang="en-US" sz="3200" dirty="0">
              <a:solidFill>
                <a:srgbClr val="0070C0"/>
              </a:solidFill>
              <a:cs typeface="B Yekan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81200" y="32105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cs typeface="B Yekan" pitchFamily="2" charset="-78"/>
              </a:rPr>
              <a:t>شخصیت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00400" y="914400"/>
            <a:ext cx="28956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276600" y="3124200"/>
            <a:ext cx="28956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33600" y="1981200"/>
            <a:ext cx="28956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19600" y="1981200"/>
            <a:ext cx="2895600" cy="2895600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0" y="1320225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cs typeface="B Yekan" pitchFamily="2" charset="-78"/>
              </a:rPr>
              <a:t>علائق</a:t>
            </a:r>
            <a:endParaRPr lang="en-US" sz="3200" dirty="0">
              <a:cs typeface="B Yekan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8200" y="2996625"/>
            <a:ext cx="25908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 smtClean="0">
                <a:solidFill>
                  <a:srgbClr val="0070C0"/>
                </a:solidFill>
                <a:cs typeface="B Yekan" pitchFamily="2" charset="-78"/>
              </a:rPr>
              <a:t>نیاز بازار</a:t>
            </a:r>
          </a:p>
          <a:p>
            <a:pPr algn="r" rtl="1"/>
            <a:endParaRPr lang="fa-IR" sz="1400" dirty="0" smtClean="0">
              <a:solidFill>
                <a:srgbClr val="0070C0"/>
              </a:solidFill>
              <a:cs typeface="B Yekan" pitchFamily="2" charset="-78"/>
            </a:endParaRPr>
          </a:p>
          <a:p>
            <a:pPr algn="ctr" rtl="1"/>
            <a:r>
              <a:rPr lang="fa-IR" dirty="0" smtClean="0">
                <a:solidFill>
                  <a:srgbClr val="0070C0"/>
                </a:solidFill>
                <a:cs typeface="B Yekan" pitchFamily="2" charset="-78"/>
              </a:rPr>
              <a:t>کارهایی که مردم به خاطر آن به شما پول می‌دهند</a:t>
            </a:r>
            <a:endParaRPr lang="en-US" dirty="0">
              <a:solidFill>
                <a:srgbClr val="0070C0"/>
              </a:solidFill>
              <a:cs typeface="B Yekan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86200" y="49530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cs typeface="B Yekan" pitchFamily="2" charset="-78"/>
              </a:rPr>
              <a:t>مهارت‌ها</a:t>
            </a:r>
            <a:endParaRPr lang="en-US" sz="3200" dirty="0">
              <a:cs typeface="B Yekan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81200" y="32105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cs typeface="B Yekan" pitchFamily="2" charset="-78"/>
              </a:rPr>
              <a:t>شخصیت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00400" y="914400"/>
            <a:ext cx="28956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276600" y="3124200"/>
            <a:ext cx="28956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33600" y="1981200"/>
            <a:ext cx="28956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19600" y="1981200"/>
            <a:ext cx="28956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0" y="1320225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cs typeface="B Yekan" pitchFamily="2" charset="-78"/>
              </a:rPr>
              <a:t>علائق</a:t>
            </a:r>
            <a:endParaRPr lang="en-US" sz="3200" dirty="0">
              <a:cs typeface="B Yekan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8200" y="2996625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نیاز بازار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86200" y="49530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cs typeface="B Yekan" pitchFamily="2" charset="-78"/>
              </a:rPr>
              <a:t>مهارت‌ها</a:t>
            </a:r>
            <a:endParaRPr lang="en-US" sz="3200" dirty="0">
              <a:cs typeface="B Yekan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81200" y="32105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cs typeface="B Yekan" pitchFamily="2" charset="-78"/>
              </a:rPr>
              <a:t>شخصیت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00400" y="914400"/>
            <a:ext cx="28956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276600" y="3124200"/>
            <a:ext cx="28956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33600" y="1981200"/>
            <a:ext cx="28956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19600" y="1981200"/>
            <a:ext cx="28956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0" y="1320225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cs typeface="B Yekan" pitchFamily="2" charset="-78"/>
              </a:rPr>
              <a:t>علائق</a:t>
            </a:r>
            <a:endParaRPr lang="en-US" sz="3200" dirty="0">
              <a:cs typeface="B Yekan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8200" y="2996625"/>
            <a:ext cx="259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نیاز بازار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86200" y="4953000"/>
            <a:ext cx="175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cs typeface="B Yekan" pitchFamily="2" charset="-78"/>
              </a:rPr>
              <a:t>مهارت‌ها</a:t>
            </a:r>
            <a:endParaRPr lang="en-US" sz="3200" dirty="0">
              <a:cs typeface="B Yekan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81200" y="32105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cs typeface="B Yekan" pitchFamily="2" charset="-78"/>
              </a:rPr>
              <a:t>شخصیت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4344650" y="3038006"/>
            <a:ext cx="752006" cy="874427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200400" y="914400"/>
            <a:ext cx="2895600" cy="2895600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276600" y="3124200"/>
            <a:ext cx="2895600" cy="2895600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33600" y="1981200"/>
            <a:ext cx="2895600" cy="2895600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419600" y="1981200"/>
            <a:ext cx="2895600" cy="2895600"/>
          </a:xfrm>
          <a:prstGeom prst="ellipse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0" y="1320225"/>
            <a:ext cx="17526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cs typeface="B Yekan" pitchFamily="2" charset="-78"/>
              </a:rPr>
              <a:t>علائق</a:t>
            </a:r>
            <a:endParaRPr lang="en-US" sz="3200" dirty="0">
              <a:cs typeface="B Yekan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8200" y="2996625"/>
            <a:ext cx="2590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نیاز بازار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86200" y="4953000"/>
            <a:ext cx="17526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cs typeface="B Yekan" pitchFamily="2" charset="-78"/>
              </a:rPr>
              <a:t>مهارت‌ها</a:t>
            </a:r>
            <a:endParaRPr lang="en-US" sz="3200" dirty="0">
              <a:cs typeface="B Yekan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81200" y="3210580"/>
            <a:ext cx="1752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cs typeface="B Yekan" pitchFamily="2" charset="-78"/>
              </a:rPr>
              <a:t>شخصیت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4344650" y="3038006"/>
            <a:ext cx="752006" cy="874427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810000" y="1320225"/>
            <a:ext cx="17526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cs typeface="B Yekan" pitchFamily="2" charset="-78"/>
              </a:rPr>
              <a:t>علائق</a:t>
            </a:r>
            <a:endParaRPr lang="en-US" sz="3200" dirty="0">
              <a:cs typeface="B Yekan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8200" y="2996625"/>
            <a:ext cx="25908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نیاز بازار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86200" y="4953000"/>
            <a:ext cx="17526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cs typeface="B Yekan" pitchFamily="2" charset="-78"/>
              </a:rPr>
              <a:t>مهارت‌ها</a:t>
            </a:r>
            <a:endParaRPr lang="en-US" sz="3200" dirty="0">
              <a:cs typeface="B Yekan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81200" y="3210580"/>
            <a:ext cx="1752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cs typeface="B Yekan" pitchFamily="2" charset="-78"/>
              </a:rPr>
              <a:t>شخصیت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4344650" y="3038006"/>
            <a:ext cx="752006" cy="874427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4344650" y="3038006"/>
            <a:ext cx="752006" cy="874427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4344650" y="3038006"/>
            <a:ext cx="752006" cy="874427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228600" y="2209800"/>
            <a:ext cx="9829800" cy="53860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3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شعل</a:t>
            </a:r>
          </a:p>
        </p:txBody>
      </p:sp>
      <p:sp>
        <p:nvSpPr>
          <p:cNvPr id="6" name="Freeform 5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0800" y="1143000"/>
            <a:ext cx="7772400" cy="26468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1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مناسب‌</a:t>
            </a:r>
          </a:p>
        </p:txBody>
      </p:sp>
      <p:sp>
        <p:nvSpPr>
          <p:cNvPr id="14" name="Freeform 13"/>
          <p:cNvSpPr/>
          <p:nvPr/>
        </p:nvSpPr>
        <p:spPr>
          <a:xfrm>
            <a:off x="4344650" y="3038006"/>
            <a:ext cx="752006" cy="874427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228600" y="2209800"/>
            <a:ext cx="9829800" cy="53860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3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شعل</a:t>
            </a:r>
          </a:p>
        </p:txBody>
      </p:sp>
      <p:sp>
        <p:nvSpPr>
          <p:cNvPr id="6" name="Freeform 5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0800" y="1143000"/>
            <a:ext cx="7772400" cy="26468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1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مناسب‌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28600" y="2209800"/>
            <a:ext cx="9829800" cy="53860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3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شعل</a:t>
            </a:r>
          </a:p>
        </p:txBody>
      </p:sp>
      <p:sp>
        <p:nvSpPr>
          <p:cNvPr id="14" name="Freeform 13"/>
          <p:cNvSpPr/>
          <p:nvPr/>
        </p:nvSpPr>
        <p:spPr>
          <a:xfrm>
            <a:off x="4192250" y="2819400"/>
            <a:ext cx="1217950" cy="14577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://cornelialibrary.com/wp-content/uploads/2013/08/photodune-1328595-double-blank-road-sign-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133600" y="1988403"/>
            <a:ext cx="35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شغل مناسب</a:t>
            </a:r>
            <a:endParaRPr lang="en-U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0" y="3877270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شغل نامناسب</a:t>
            </a:r>
            <a:endParaRPr lang="en-U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0800" y="1143000"/>
            <a:ext cx="7772400" cy="26468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1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مناسب‌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28600" y="2209800"/>
            <a:ext cx="9829800" cy="53860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3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شعل</a:t>
            </a:r>
          </a:p>
        </p:txBody>
      </p:sp>
      <p:sp>
        <p:nvSpPr>
          <p:cNvPr id="14" name="Freeform 13"/>
          <p:cNvSpPr/>
          <p:nvPr/>
        </p:nvSpPr>
        <p:spPr>
          <a:xfrm>
            <a:off x="3505200" y="2199806"/>
            <a:ext cx="2286000" cy="23721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0800" y="1143000"/>
            <a:ext cx="7772400" cy="26468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1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مناسب‌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28600" y="2209800"/>
            <a:ext cx="9829800" cy="53860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3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60000"/>
                    <a:lumOff val="40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شعل</a:t>
            </a:r>
          </a:p>
        </p:txBody>
      </p:sp>
      <p:sp>
        <p:nvSpPr>
          <p:cNvPr id="14" name="Freeform 13"/>
          <p:cNvSpPr/>
          <p:nvPr/>
        </p:nvSpPr>
        <p:spPr>
          <a:xfrm>
            <a:off x="3048000" y="1676400"/>
            <a:ext cx="3429000" cy="37437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0800" y="1143000"/>
            <a:ext cx="7772400" cy="26468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1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مناسب‌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28600" y="2209800"/>
            <a:ext cx="9829800" cy="53860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3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شعل</a:t>
            </a:r>
          </a:p>
        </p:txBody>
      </p:sp>
      <p:sp>
        <p:nvSpPr>
          <p:cNvPr id="14" name="Freeform 13"/>
          <p:cNvSpPr/>
          <p:nvPr/>
        </p:nvSpPr>
        <p:spPr>
          <a:xfrm>
            <a:off x="2057400" y="828206"/>
            <a:ext cx="4876800" cy="51153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1752600" y="533400"/>
            <a:ext cx="5791200" cy="60297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39000" y="762000"/>
            <a:ext cx="738664" cy="5105399"/>
          </a:xfrm>
          <a:prstGeom prst="rect">
            <a:avLst/>
          </a:prstGeom>
          <a:noFill/>
          <a:ln>
            <a:noFill/>
          </a:ln>
        </p:spPr>
        <p:txBody>
          <a:bodyPr vert="vert270" wrap="square" rtlCol="0">
            <a:spAutoFit/>
          </a:bodyPr>
          <a:lstStyle/>
          <a:p>
            <a:pPr algn="ct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شناخت و ارتباط با بازار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71600" y="609600"/>
            <a:ext cx="738664" cy="5791200"/>
          </a:xfrm>
          <a:prstGeom prst="rect">
            <a:avLst/>
          </a:prstGeom>
          <a:noFill/>
          <a:ln>
            <a:noFill/>
          </a:ln>
        </p:spPr>
        <p:txBody>
          <a:bodyPr vert="vert270" wrap="square" rtlCol="0">
            <a:spAutoFit/>
          </a:bodyPr>
          <a:lstStyle/>
          <a:p>
            <a:pPr algn="ct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شناخت و گسترش شخصیت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62200" y="152400"/>
            <a:ext cx="43434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مطالعه و شناخت خود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33600" y="6211669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یادگیری و مهارت‌افزایی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3" name="Picture 5" descr="C:\Documents and Settings\Mahdi\Desktop\DSC_008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66917" cy="685800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4038600"/>
            <a:ext cx="9144000" cy="1107996"/>
          </a:xfrm>
          <a:prstGeom prst="rect">
            <a:avLst/>
          </a:prstGeom>
          <a:solidFill>
            <a:srgbClr val="FF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6600" dirty="0" smtClean="0">
                <a:cs typeface="12   Yagut_shsmrt" pitchFamily="2" charset="-78"/>
              </a:rPr>
              <a:t>خودتان را بشناسید</a:t>
            </a:r>
            <a:endParaRPr lang="en-US" sz="6600" dirty="0">
              <a:cs typeface="12   Yagut_shsmrt" pitchFamily="2" charset="-78"/>
            </a:endParaRPr>
          </a:p>
        </p:txBody>
      </p:sp>
      <p:sp>
        <p:nvSpPr>
          <p:cNvPr id="89090" name="AutoShape 2" descr="http://s4.madeformums.com/uploads/images/large/32108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092" name="AutoShape 4" descr="http://s4.madeformums.com/uploads/images/large/32108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429000" y="1143000"/>
            <a:ext cx="2362200" cy="2438400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3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13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1600"/>
            <a:ext cx="8229600" cy="1143000"/>
          </a:xfrm>
        </p:spPr>
        <p:txBody>
          <a:bodyPr>
            <a:noAutofit/>
          </a:bodyPr>
          <a:lstStyle/>
          <a:p>
            <a:r>
              <a:rPr lang="fa-IR" sz="16600" dirty="0" smtClean="0"/>
              <a:t>باور کنید</a:t>
            </a:r>
            <a:endParaRPr lang="en-US" sz="16600" dirty="0"/>
          </a:p>
        </p:txBody>
      </p:sp>
      <p:sp>
        <p:nvSpPr>
          <p:cNvPr id="4" name="Rectangle 3"/>
          <p:cNvSpPr/>
          <p:nvPr/>
        </p:nvSpPr>
        <p:spPr>
          <a:xfrm>
            <a:off x="2254227" y="3185279"/>
            <a:ext cx="472437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cs typeface="B Yekan" pitchFamily="2" charset="-78"/>
              </a:rPr>
              <a:t>هر شغل </a:t>
            </a:r>
            <a:r>
              <a:rPr lang="fa-IR" sz="6600" dirty="0" smtClean="0">
                <a:solidFill>
                  <a:srgbClr val="C00000"/>
                </a:solidFill>
                <a:cs typeface="B Titr" pitchFamily="2" charset="-78"/>
              </a:rPr>
              <a:t>خوبی </a:t>
            </a:r>
          </a:p>
          <a:p>
            <a:pPr algn="ctr" rtl="1"/>
            <a:r>
              <a:rPr lang="fa-IR" sz="6600" dirty="0" smtClean="0">
                <a:cs typeface="B Yekan" pitchFamily="2" charset="-78"/>
              </a:rPr>
              <a:t>برای شما </a:t>
            </a:r>
          </a:p>
          <a:p>
            <a:pPr algn="ctr" rtl="1"/>
            <a:r>
              <a:rPr lang="fa-IR" sz="6600" dirty="0" smtClean="0">
                <a:solidFill>
                  <a:srgbClr val="FFFF00"/>
                </a:solidFill>
                <a:cs typeface="B Titr" pitchFamily="2" charset="-78"/>
              </a:rPr>
              <a:t>مناسب</a:t>
            </a:r>
            <a:r>
              <a:rPr lang="fa-IR" sz="6600" dirty="0" smtClean="0">
                <a:cs typeface="B Yekan" pitchFamily="2" charset="-78"/>
              </a:rPr>
              <a:t> نیست</a:t>
            </a:r>
            <a:endParaRPr lang="en-US" sz="6600" dirty="0">
              <a:cs typeface="B Yekan" pitchFamily="2" charset="-78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1-www.momtastic.com/assets/uploads/2013/05/file_101560_0_Baby_Mirro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084638"/>
            <a:ext cx="9144000" cy="2087562"/>
          </a:xfrm>
          <a:solidFill>
            <a:srgbClr val="C0504D">
              <a:alpha val="50196"/>
            </a:srgbClr>
          </a:solidFill>
        </p:spPr>
        <p:txBody>
          <a:bodyPr>
            <a:normAutofit/>
          </a:bodyPr>
          <a:lstStyle/>
          <a:p>
            <a:r>
              <a:rPr lang="fa-IR" sz="72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نوع شخصیت </a:t>
            </a:r>
            <a:r>
              <a:rPr lang="fa-IR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/>
            </a:r>
            <a:br>
              <a:rPr lang="fa-IR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</a:br>
            <a:r>
              <a:rPr lang="fa-IR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خودتان را بشناسید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9330" name="Picture 2" descr="http://karengately.files.wordpress.com/2013/06/who-am-i.jpg"/>
          <p:cNvPicPr>
            <a:picLocks noChangeAspect="1" noChangeArrowheads="1"/>
          </p:cNvPicPr>
          <p:nvPr/>
        </p:nvPicPr>
        <p:blipFill>
          <a:blip r:embed="rId2" cstate="print"/>
          <a:srcRect t="896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Freeform 5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http://associationsnow.com/wp-content/uploads/2013/12/1218_personality-800x4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486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648200"/>
            <a:ext cx="9144000" cy="2209800"/>
          </a:xfrm>
          <a:solidFill>
            <a:srgbClr val="FF0000"/>
          </a:solidFill>
        </p:spPr>
        <p:txBody>
          <a:bodyPr>
            <a:normAutofit/>
          </a:bodyPr>
          <a:lstStyle/>
          <a:p>
            <a:r>
              <a:rPr lang="fa-IR" dirty="0" smtClean="0"/>
              <a:t>رضایت شغلی رابطه مستقیمی با میزان تناسب آن شغل با شخصیت فرد دارد</a:t>
            </a:r>
            <a:endParaRPr lang="en-US" dirty="0"/>
          </a:p>
        </p:txBody>
      </p:sp>
      <p:sp>
        <p:nvSpPr>
          <p:cNvPr id="7" name="Freeform 6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تست مایرز-بریگز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143000" y="2284412"/>
            <a:ext cx="6858000" cy="1588"/>
          </a:xfrm>
          <a:prstGeom prst="straightConnector1">
            <a:avLst/>
          </a:prstGeom>
          <a:ln w="76200"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9600" y="1828800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E</a:t>
            </a:r>
            <a:endParaRPr lang="en-US" sz="4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153400" y="1828800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I</a:t>
            </a:r>
            <a:endParaRPr lang="en-US" sz="4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295400" y="22961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 smtClean="0">
                <a:cs typeface="B Yekan" pitchFamily="2" charset="-78"/>
              </a:rPr>
              <a:t>برون‌گرا</a:t>
            </a:r>
            <a:endParaRPr lang="en-US" sz="2800" b="1" dirty="0">
              <a:cs typeface="B Yekan" pitchFamily="2" charset="-7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96000" y="22860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 smtClean="0">
                <a:cs typeface="B Yekan" pitchFamily="2" charset="-78"/>
              </a:rPr>
              <a:t>درون‌گرا</a:t>
            </a:r>
            <a:endParaRPr lang="en-US" sz="2800" b="1" dirty="0">
              <a:cs typeface="B Yekan" pitchFamily="2" charset="-78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rot="5400000">
            <a:off x="2362200" y="3733800"/>
            <a:ext cx="4572000" cy="0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733800" y="182433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Yekan" pitchFamily="2" charset="-78"/>
              </a:rPr>
              <a:t>منبع انرژی</a:t>
            </a:r>
            <a:endParaRPr lang="en-US" sz="2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752600" y="533400"/>
            <a:ext cx="5791200" cy="60297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3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12   Yagut_shsmrt" pitchFamily="2" charset="-78"/>
              </a:rPr>
              <a:t>شغل </a:t>
            </a:r>
          </a:p>
          <a:p>
            <a:pPr algn="ctr"/>
            <a:r>
              <a:rPr lang="fa-IR" sz="13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12   Yagut_shsmrt" pitchFamily="2" charset="-78"/>
              </a:rPr>
              <a:t>مناسب</a:t>
            </a:r>
            <a:endParaRPr lang="en-US" sz="13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cs typeface="12   Yagut_shsmrt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تست مایرز-بریگز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143000" y="2284412"/>
            <a:ext cx="6858000" cy="1588"/>
          </a:xfrm>
          <a:prstGeom prst="straightConnector1">
            <a:avLst/>
          </a:prstGeom>
          <a:ln w="76200"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219200" y="3352800"/>
            <a:ext cx="6858000" cy="1588"/>
          </a:xfrm>
          <a:prstGeom prst="straightConnector1">
            <a:avLst/>
          </a:prstGeom>
          <a:ln w="76200"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9600" y="1828800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E</a:t>
            </a:r>
            <a:endParaRPr lang="en-US" sz="4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9600" y="2826603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</a:t>
            </a:r>
            <a:endParaRPr lang="en-US" sz="4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153400" y="1828800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I</a:t>
            </a:r>
            <a:endParaRPr lang="en-US" sz="4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153400" y="2826603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N</a:t>
            </a:r>
            <a:endParaRPr lang="en-US" sz="4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295400" y="22961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 smtClean="0">
                <a:cs typeface="B Yekan" pitchFamily="2" charset="-78"/>
              </a:rPr>
              <a:t>برون‌گرا</a:t>
            </a:r>
            <a:endParaRPr lang="en-US" sz="2800" b="1" dirty="0">
              <a:cs typeface="B Yekan" pitchFamily="2" charset="-7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96000" y="22860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 smtClean="0">
                <a:cs typeface="B Yekan" pitchFamily="2" charset="-78"/>
              </a:rPr>
              <a:t>درون‌گرا</a:t>
            </a:r>
            <a:endParaRPr lang="en-US" sz="2800" b="1" dirty="0">
              <a:cs typeface="B Yekan" pitchFamily="2" charset="-7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95400" y="33528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 smtClean="0">
                <a:cs typeface="B Yekan" pitchFamily="2" charset="-78"/>
              </a:rPr>
              <a:t>حسی</a:t>
            </a:r>
            <a:endParaRPr lang="en-US" sz="2800" b="1" dirty="0">
              <a:cs typeface="B Yekan" pitchFamily="2" charset="-7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48400" y="33528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 smtClean="0">
                <a:cs typeface="B Yekan" pitchFamily="2" charset="-78"/>
              </a:rPr>
              <a:t>شهودی</a:t>
            </a:r>
            <a:endParaRPr lang="en-US" sz="2800" b="1" dirty="0">
              <a:cs typeface="B Yekan" pitchFamily="2" charset="-78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rot="5400000">
            <a:off x="2362200" y="3733800"/>
            <a:ext cx="4572000" cy="0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733800" y="182433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Yekan" pitchFamily="2" charset="-78"/>
              </a:rPr>
              <a:t>منبع انرژی</a:t>
            </a:r>
            <a:endParaRPr lang="en-US" sz="2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71800" y="2891135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Yekan" pitchFamily="2" charset="-78"/>
              </a:rPr>
              <a:t>روش جمع‌آوری اطلاعات</a:t>
            </a:r>
            <a:endParaRPr lang="en-US" sz="2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تست مایرز-بریگز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143000" y="2284412"/>
            <a:ext cx="6858000" cy="1588"/>
          </a:xfrm>
          <a:prstGeom prst="straightConnector1">
            <a:avLst/>
          </a:prstGeom>
          <a:ln w="76200"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219200" y="3352800"/>
            <a:ext cx="6858000" cy="1588"/>
          </a:xfrm>
          <a:prstGeom prst="straightConnector1">
            <a:avLst/>
          </a:prstGeom>
          <a:ln w="76200"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219200" y="4419600"/>
            <a:ext cx="6858000" cy="1588"/>
          </a:xfrm>
          <a:prstGeom prst="straightConnector1">
            <a:avLst/>
          </a:prstGeom>
          <a:ln w="76200"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9600" y="1828800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E</a:t>
            </a:r>
            <a:endParaRPr lang="en-US" sz="4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9600" y="2826603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</a:t>
            </a:r>
            <a:endParaRPr lang="en-US" sz="4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9600" y="3969603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T</a:t>
            </a:r>
            <a:endParaRPr lang="en-US" sz="4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153400" y="1828800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I</a:t>
            </a:r>
            <a:endParaRPr lang="en-US" sz="4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153400" y="2826603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N</a:t>
            </a:r>
            <a:endParaRPr lang="en-US" sz="4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53400" y="3969603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F</a:t>
            </a:r>
            <a:endParaRPr lang="en-US" sz="4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295400" y="22961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 smtClean="0">
                <a:cs typeface="B Yekan" pitchFamily="2" charset="-78"/>
              </a:rPr>
              <a:t>برون‌گرا</a:t>
            </a:r>
            <a:endParaRPr lang="en-US" sz="2800" b="1" dirty="0">
              <a:cs typeface="B Yekan" pitchFamily="2" charset="-7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96000" y="22860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 smtClean="0">
                <a:cs typeface="B Yekan" pitchFamily="2" charset="-78"/>
              </a:rPr>
              <a:t>درون‌گرا</a:t>
            </a:r>
            <a:endParaRPr lang="en-US" sz="2800" b="1" dirty="0">
              <a:cs typeface="B Yekan" pitchFamily="2" charset="-7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95400" y="33528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 smtClean="0">
                <a:cs typeface="B Yekan" pitchFamily="2" charset="-78"/>
              </a:rPr>
              <a:t>حسی</a:t>
            </a:r>
            <a:endParaRPr lang="en-US" sz="2800" b="1" dirty="0">
              <a:cs typeface="B Yekan" pitchFamily="2" charset="-7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71600" y="44297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 smtClean="0">
                <a:cs typeface="B Yekan" pitchFamily="2" charset="-78"/>
              </a:rPr>
              <a:t>تفکری</a:t>
            </a:r>
            <a:endParaRPr lang="en-US" sz="2800" b="1" dirty="0">
              <a:cs typeface="B Yekan" pitchFamily="2" charset="-7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72200" y="44196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 smtClean="0">
                <a:cs typeface="B Yekan" pitchFamily="2" charset="-78"/>
              </a:rPr>
              <a:t>احساسی</a:t>
            </a:r>
            <a:endParaRPr lang="en-US" sz="2800" b="1" dirty="0">
              <a:cs typeface="B Yekan" pitchFamily="2" charset="-7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48400" y="33528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 smtClean="0">
                <a:cs typeface="B Yekan" pitchFamily="2" charset="-78"/>
              </a:rPr>
              <a:t>شهودی</a:t>
            </a:r>
            <a:endParaRPr lang="en-US" sz="2800" b="1" dirty="0">
              <a:cs typeface="B Yekan" pitchFamily="2" charset="-78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rot="5400000">
            <a:off x="2362200" y="3733800"/>
            <a:ext cx="4572000" cy="0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733800" y="182433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Yekan" pitchFamily="2" charset="-78"/>
              </a:rPr>
              <a:t>منبع انرژی</a:t>
            </a:r>
            <a:endParaRPr lang="en-US" sz="2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71800" y="2891135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Yekan" pitchFamily="2" charset="-78"/>
              </a:rPr>
              <a:t>روش جمع‌آوری اطلاعات</a:t>
            </a:r>
            <a:endParaRPr lang="en-US" sz="2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33800" y="395793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Yekan" pitchFamily="2" charset="-78"/>
              </a:rPr>
              <a:t>تصمیم‌گیری</a:t>
            </a:r>
            <a:endParaRPr lang="en-US" sz="2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تست مایرز-بریگز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143000" y="2284412"/>
            <a:ext cx="6858000" cy="1588"/>
          </a:xfrm>
          <a:prstGeom prst="straightConnector1">
            <a:avLst/>
          </a:prstGeom>
          <a:ln w="76200"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219200" y="3352800"/>
            <a:ext cx="6858000" cy="1588"/>
          </a:xfrm>
          <a:prstGeom prst="straightConnector1">
            <a:avLst/>
          </a:prstGeom>
          <a:ln w="76200"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219200" y="4419600"/>
            <a:ext cx="6858000" cy="1588"/>
          </a:xfrm>
          <a:prstGeom prst="straightConnector1">
            <a:avLst/>
          </a:prstGeom>
          <a:ln w="76200"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219200" y="5408612"/>
            <a:ext cx="6858000" cy="1588"/>
          </a:xfrm>
          <a:prstGeom prst="straightConnector1">
            <a:avLst/>
          </a:prstGeom>
          <a:ln w="76200">
            <a:solidFill>
              <a:srgbClr val="FFFF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09600" y="1828800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E</a:t>
            </a:r>
            <a:endParaRPr lang="en-US" sz="4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09600" y="2826603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S</a:t>
            </a:r>
            <a:endParaRPr lang="en-US" sz="4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09600" y="3969603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T</a:t>
            </a:r>
            <a:endParaRPr lang="en-US" sz="48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85800" y="4960203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J</a:t>
            </a:r>
            <a:endParaRPr lang="en-US" sz="4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153400" y="1828800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I</a:t>
            </a:r>
            <a:endParaRPr lang="en-US" sz="48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153400" y="2826603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N</a:t>
            </a:r>
            <a:endParaRPr lang="en-US" sz="4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153400" y="3969603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F</a:t>
            </a:r>
            <a:endParaRPr lang="en-US" sz="48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229600" y="4960203"/>
            <a:ext cx="60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P</a:t>
            </a:r>
            <a:endParaRPr lang="en-US" sz="4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295400" y="22961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 smtClean="0">
                <a:cs typeface="B Yekan" pitchFamily="2" charset="-78"/>
              </a:rPr>
              <a:t>برون‌گرا</a:t>
            </a:r>
            <a:endParaRPr lang="en-US" sz="2800" b="1" dirty="0">
              <a:cs typeface="B Yekan" pitchFamily="2" charset="-7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96000" y="22860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 smtClean="0">
                <a:cs typeface="B Yekan" pitchFamily="2" charset="-78"/>
              </a:rPr>
              <a:t>درون‌گرا</a:t>
            </a:r>
            <a:endParaRPr lang="en-US" sz="2800" b="1" dirty="0">
              <a:cs typeface="B Yekan" pitchFamily="2" charset="-7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295400" y="33528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 smtClean="0">
                <a:cs typeface="B Yekan" pitchFamily="2" charset="-78"/>
              </a:rPr>
              <a:t>حسی</a:t>
            </a:r>
            <a:endParaRPr lang="en-US" sz="2800" b="1" dirty="0">
              <a:cs typeface="B Yekan" pitchFamily="2" charset="-7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71600" y="44297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 smtClean="0">
                <a:cs typeface="B Yekan" pitchFamily="2" charset="-78"/>
              </a:rPr>
              <a:t>تفکری</a:t>
            </a:r>
            <a:endParaRPr lang="en-US" sz="2800" b="1" dirty="0">
              <a:cs typeface="B Yekan" pitchFamily="2" charset="-7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71600" y="542038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 smtClean="0">
                <a:cs typeface="B Yekan" pitchFamily="2" charset="-78"/>
              </a:rPr>
              <a:t>داوری</a:t>
            </a:r>
            <a:endParaRPr lang="en-US" sz="2800" b="1" dirty="0">
              <a:cs typeface="B Yekan" pitchFamily="2" charset="-7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24600" y="54864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 smtClean="0">
                <a:cs typeface="B Yekan" pitchFamily="2" charset="-78"/>
              </a:rPr>
              <a:t>درکی</a:t>
            </a:r>
            <a:endParaRPr lang="en-US" sz="2800" b="1" dirty="0">
              <a:cs typeface="B Yekan" pitchFamily="2" charset="-78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72200" y="44196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 smtClean="0">
                <a:cs typeface="B Yekan" pitchFamily="2" charset="-78"/>
              </a:rPr>
              <a:t>احساسی</a:t>
            </a:r>
            <a:endParaRPr lang="en-US" sz="2800" b="1" dirty="0">
              <a:cs typeface="B Yekan" pitchFamily="2" charset="-7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48400" y="335280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b="1" dirty="0" smtClean="0">
                <a:cs typeface="B Yekan" pitchFamily="2" charset="-78"/>
              </a:rPr>
              <a:t>شهودی</a:t>
            </a:r>
            <a:endParaRPr lang="en-US" sz="2800" b="1" dirty="0">
              <a:cs typeface="B Yekan" pitchFamily="2" charset="-78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rot="5400000">
            <a:off x="2362200" y="3733800"/>
            <a:ext cx="4572000" cy="0"/>
          </a:xfrm>
          <a:prstGeom prst="line">
            <a:avLst/>
          </a:prstGeom>
          <a:ln w="1905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733800" y="182433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Yekan" pitchFamily="2" charset="-78"/>
              </a:rPr>
              <a:t>منبع انرژی</a:t>
            </a:r>
            <a:endParaRPr lang="en-US" sz="2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71800" y="2891135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Yekan" pitchFamily="2" charset="-78"/>
              </a:rPr>
              <a:t>روش جمع‌آوری اطلاعات</a:t>
            </a:r>
            <a:endParaRPr lang="en-US" sz="2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733800" y="395793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Yekan" pitchFamily="2" charset="-78"/>
              </a:rPr>
              <a:t>تصمیم‌گیری</a:t>
            </a:r>
            <a:endParaRPr lang="en-US" sz="2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81400" y="4872335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Yekan" pitchFamily="2" charset="-78"/>
              </a:rPr>
              <a:t>ارتباط با دیگران</a:t>
            </a:r>
            <a:endParaRPr lang="en-US" sz="2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36" name="Freeform 35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915400" cy="1249362"/>
          </a:xfrm>
        </p:spPr>
        <p:txBody>
          <a:bodyPr vert="horz">
            <a:normAutofit/>
          </a:bodyPr>
          <a:lstStyle/>
          <a:p>
            <a:r>
              <a:rPr lang="fa-IR" sz="6000" dirty="0" smtClean="0">
                <a:cs typeface="B Yekan" pitchFamily="2" charset="-78"/>
              </a:rPr>
              <a:t>انواع تیپ شخصیتی</a:t>
            </a:r>
            <a:endParaRPr lang="en-US" sz="6000" dirty="0">
              <a:cs typeface="B Yekan" pitchFamily="2" charset="-78"/>
            </a:endParaRPr>
          </a:p>
        </p:txBody>
      </p:sp>
      <p:pic>
        <p:nvPicPr>
          <p:cNvPr id="101381" name="Picture 5" descr="C:\Documents and Settings\Mahdi\Desktop\194xk981ccbwk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714500"/>
            <a:ext cx="9144000" cy="5143500"/>
          </a:xfrm>
          <a:prstGeom prst="rect">
            <a:avLst/>
          </a:prstGeom>
          <a:noFill/>
        </p:spPr>
      </p:pic>
      <p:sp>
        <p:nvSpPr>
          <p:cNvPr id="8" name="Freeform 7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3" name="Picture 3" descr="C:\Documents and Settings\Mahdi\Desktop\intj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"/>
            <a:ext cx="9144000" cy="4724400"/>
          </a:xfrm>
          <a:solidFill>
            <a:srgbClr val="FF0000">
              <a:alpha val="50196"/>
            </a:srgbClr>
          </a:solidFill>
        </p:spPr>
        <p:txBody>
          <a:bodyPr numCol="2" rtlCol="1">
            <a:noAutofit/>
          </a:bodyPr>
          <a:lstStyle/>
          <a:p>
            <a:pPr>
              <a:buNone/>
            </a:pPr>
            <a:r>
              <a:rPr lang="en-US" sz="2400" dirty="0" smtClean="0"/>
              <a:t>	</a:t>
            </a:r>
            <a:r>
              <a:rPr lang="fa-IR" sz="2400" dirty="0" smtClean="0"/>
              <a:t>* مدیر مدرسه </a:t>
            </a:r>
            <a:br>
              <a:rPr lang="fa-IR" sz="2400" dirty="0" smtClean="0"/>
            </a:br>
            <a:r>
              <a:rPr lang="fa-IR" sz="2400" dirty="0" smtClean="0"/>
              <a:t>* باستان شناس </a:t>
            </a:r>
            <a:br>
              <a:rPr lang="fa-IR" sz="2400" dirty="0" smtClean="0"/>
            </a:br>
            <a:r>
              <a:rPr lang="fa-IR" sz="2400" dirty="0" smtClean="0"/>
              <a:t>* ارشیتکت </a:t>
            </a:r>
            <a:br>
              <a:rPr lang="fa-IR" sz="2400" dirty="0" smtClean="0"/>
            </a:br>
            <a:r>
              <a:rPr lang="fa-IR" sz="2400" dirty="0" smtClean="0"/>
              <a:t>* فضانورد </a:t>
            </a:r>
            <a:br>
              <a:rPr lang="fa-IR" sz="2400" dirty="0" smtClean="0"/>
            </a:br>
            <a:r>
              <a:rPr lang="fa-IR" sz="2400" dirty="0" smtClean="0"/>
              <a:t>* وکیل </a:t>
            </a:r>
            <a:br>
              <a:rPr lang="fa-IR" sz="2400" dirty="0" smtClean="0"/>
            </a:br>
            <a:r>
              <a:rPr lang="fa-IR" sz="2400" dirty="0" smtClean="0"/>
              <a:t>* برنامه نویس یا تحلیل گر کامپیوتر </a:t>
            </a:r>
            <a:br>
              <a:rPr lang="fa-IR" sz="2400" dirty="0" smtClean="0"/>
            </a:br>
            <a:r>
              <a:rPr lang="fa-IR" sz="2400" dirty="0" smtClean="0"/>
              <a:t>* مشاور </a:t>
            </a:r>
            <a:br>
              <a:rPr lang="fa-IR" sz="2400" dirty="0" smtClean="0"/>
            </a:br>
            <a:r>
              <a:rPr lang="fa-IR" sz="2400" dirty="0" smtClean="0"/>
              <a:t>* طراح </a:t>
            </a:r>
            <a:br>
              <a:rPr lang="fa-IR" sz="2400" dirty="0" smtClean="0"/>
            </a:br>
            <a:r>
              <a:rPr lang="fa-IR" sz="2400" dirty="0" smtClean="0"/>
              <a:t>* اقتصاد دان </a:t>
            </a:r>
            <a:br>
              <a:rPr lang="fa-IR" sz="2400" dirty="0" smtClean="0"/>
            </a:br>
            <a:r>
              <a:rPr lang="fa-IR" sz="2400" dirty="0" smtClean="0"/>
              <a:t>* مهندس </a:t>
            </a:r>
            <a:br>
              <a:rPr lang="fa-IR" sz="2400" dirty="0" smtClean="0"/>
            </a:br>
            <a:r>
              <a:rPr lang="fa-IR" sz="2400" dirty="0" smtClean="0"/>
              <a:t>* مخترع </a:t>
            </a:r>
            <a:br>
              <a:rPr lang="fa-IR" sz="2400" dirty="0" smtClean="0"/>
            </a:br>
            <a:r>
              <a:rPr lang="fa-IR" sz="2400" dirty="0" smtClean="0"/>
              <a:t>* تحلیل گر سرمایه گذاری </a:t>
            </a:r>
            <a:br>
              <a:rPr lang="fa-IR" sz="2400" dirty="0" smtClean="0"/>
            </a:br>
            <a:r>
              <a:rPr lang="fa-IR" sz="2400" dirty="0" smtClean="0"/>
              <a:t>* مشاور مدیریت </a:t>
            </a:r>
            <a:br>
              <a:rPr lang="fa-IR" sz="2400" dirty="0" smtClean="0"/>
            </a:br>
            <a:r>
              <a:rPr lang="fa-IR" sz="2400" dirty="0" smtClean="0"/>
              <a:t>* ریاضی دان </a:t>
            </a:r>
            <a:br>
              <a:rPr lang="fa-IR" sz="2400" dirty="0" smtClean="0"/>
            </a:br>
            <a:r>
              <a:rPr lang="fa-IR" sz="2400" dirty="0" smtClean="0"/>
              <a:t>* واسطه وثیقه </a:t>
            </a:r>
            <a:br>
              <a:rPr lang="fa-IR" sz="2400" dirty="0" smtClean="0"/>
            </a:br>
            <a:r>
              <a:rPr lang="fa-IR" sz="2400" dirty="0" smtClean="0"/>
              <a:t>* عکاس </a:t>
            </a:r>
            <a:br>
              <a:rPr lang="fa-IR" sz="2400" dirty="0" smtClean="0"/>
            </a:br>
            <a:r>
              <a:rPr lang="fa-IR" sz="2400" dirty="0" smtClean="0"/>
              <a:t>* پزشک </a:t>
            </a:r>
            <a:br>
              <a:rPr lang="fa-IR" sz="2400" dirty="0" smtClean="0"/>
            </a:br>
            <a:r>
              <a:rPr lang="fa-IR" sz="2400" dirty="0" smtClean="0"/>
              <a:t>* روانپزشک </a:t>
            </a:r>
            <a:br>
              <a:rPr lang="fa-IR" sz="2400" dirty="0" smtClean="0"/>
            </a:br>
            <a:r>
              <a:rPr lang="fa-IR" sz="2400" dirty="0" smtClean="0"/>
              <a:t>* روان شناس </a:t>
            </a:r>
            <a:br>
              <a:rPr lang="fa-IR" sz="2400" dirty="0" smtClean="0"/>
            </a:br>
            <a:r>
              <a:rPr lang="fa-IR" sz="2400" dirty="0" smtClean="0"/>
              <a:t>* پژوهشگر </a:t>
            </a:r>
            <a:br>
              <a:rPr lang="fa-IR" sz="2400" dirty="0" smtClean="0"/>
            </a:br>
            <a:r>
              <a:rPr lang="fa-IR" sz="2400" dirty="0" smtClean="0"/>
              <a:t>* دانشمند </a:t>
            </a:r>
            <a:br>
              <a:rPr lang="fa-IR" sz="2400" dirty="0" smtClean="0"/>
            </a:br>
            <a:r>
              <a:rPr lang="fa-IR" sz="2400" dirty="0" smtClean="0"/>
              <a:t>* دانشمند اجتماعی </a:t>
            </a:r>
            <a:br>
              <a:rPr lang="fa-IR" sz="2400" dirty="0" smtClean="0"/>
            </a:br>
            <a:r>
              <a:rPr lang="fa-IR" sz="2400" dirty="0" smtClean="0"/>
              <a:t>* واسطه اوراق بورس </a:t>
            </a:r>
            <a:br>
              <a:rPr lang="fa-IR" sz="2400" dirty="0" smtClean="0"/>
            </a:br>
            <a:r>
              <a:rPr lang="fa-IR" sz="2400" dirty="0" smtClean="0"/>
              <a:t>* </a:t>
            </a:r>
            <a:r>
              <a:rPr lang="fa-IR" sz="4000" dirty="0" smtClean="0">
                <a:solidFill>
                  <a:srgbClr val="FFFF00"/>
                </a:solidFill>
              </a:rPr>
              <a:t>استاد دانشگاه</a:t>
            </a:r>
            <a:r>
              <a:rPr lang="fa-IR" sz="2400" dirty="0" smtClean="0"/>
              <a:t> </a:t>
            </a:r>
            <a:br>
              <a:rPr lang="fa-IR" sz="2400" dirty="0" smtClean="0"/>
            </a:br>
            <a:r>
              <a:rPr lang="fa-IR" sz="2400" dirty="0" smtClean="0"/>
              <a:t>* نویسنده</a:t>
            </a:r>
            <a:endParaRPr lang="en-US" sz="2400" dirty="0"/>
          </a:p>
        </p:txBody>
      </p:sp>
      <p:sp>
        <p:nvSpPr>
          <p:cNvPr id="8" name="Freeform 7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http://www.businessnewsdaily.com/images/i/000/003/987/i02/worker-personality-smile.jpg?1369841700"/>
          <p:cNvPicPr>
            <a:picLocks noChangeAspect="1" noChangeArrowheads="1"/>
          </p:cNvPicPr>
          <p:nvPr/>
        </p:nvPicPr>
        <p:blipFill>
          <a:blip r:embed="rId2" cstate="print"/>
          <a:srcRect l="3694" r="763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/>
          <a:lstStyle/>
          <a:p>
            <a:r>
              <a:rPr lang="fa-IR" dirty="0" smtClean="0"/>
              <a:t>منابع تست مایرز بریگز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4876800"/>
            <a:ext cx="6096000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3200" dirty="0" smtClean="0">
                <a:hlinkClick r:id="rId3"/>
              </a:rPr>
              <a:t>http://www.iranzehn.com</a:t>
            </a:r>
            <a:endParaRPr lang="fa-IR" sz="3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0" y="5562600"/>
            <a:ext cx="6096000" cy="584775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sz="3200" dirty="0" smtClean="0">
                <a:hlinkClick r:id="rId4"/>
              </a:rPr>
              <a:t>http://</a:t>
            </a:r>
            <a:r>
              <a:rPr lang="en-US" sz="3200" dirty="0" smtClean="0">
                <a:hlinkClick r:id="rId4"/>
              </a:rPr>
              <a:t>www.mnasseri.ir/MBTI.xls</a:t>
            </a:r>
            <a:endParaRPr lang="fa-IR" sz="3200" dirty="0" smtClean="0"/>
          </a:p>
        </p:txBody>
      </p:sp>
      <p:sp>
        <p:nvSpPr>
          <p:cNvPr id="8" name="Freeform 7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 descr="http://www.findapsychologist.org/wp-content/uploads/2013/07/Learning-disabilities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56117" cy="685800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4038600"/>
            <a:ext cx="9144000" cy="1107996"/>
          </a:xfrm>
          <a:prstGeom prst="rect">
            <a:avLst/>
          </a:prstGeom>
          <a:solidFill>
            <a:srgbClr val="FF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6600" dirty="0" smtClean="0">
                <a:cs typeface="12   Yagut_shsmrt" pitchFamily="2" charset="-78"/>
              </a:rPr>
              <a:t>شغل اول شما: یادگیری</a:t>
            </a:r>
            <a:endParaRPr lang="en-US" sz="6600" dirty="0">
              <a:cs typeface="12   Yagut_shsmrt" pitchFamily="2" charset="-78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3352800" y="381000"/>
            <a:ext cx="2209800" cy="2362200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G:\kareer\pics\Skills (1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571456"/>
            <a:ext cx="8286808" cy="6215106"/>
          </a:xfrm>
          <a:prstGeom prst="rect">
            <a:avLst/>
          </a:prstGeom>
          <a:noFill/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00760" y="4643446"/>
            <a:ext cx="2643206" cy="1143000"/>
          </a:xfrm>
        </p:spPr>
        <p:txBody>
          <a:bodyPr>
            <a:normAutofit/>
          </a:bodyPr>
          <a:lstStyle/>
          <a:p>
            <a:r>
              <a:rPr lang="fa-IR" sz="3600" dirty="0" smtClean="0"/>
              <a:t>مهارت‌هاي فني</a:t>
            </a:r>
            <a:endParaRPr lang="en-US" sz="36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42844" y="4643454"/>
            <a:ext cx="34290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مهارت‌هاي</a:t>
            </a:r>
            <a:r>
              <a:rPr kumimoji="0" lang="fa-IR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 حرفه‎اي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428860" y="0"/>
            <a:ext cx="43577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انواع مهارت‌ها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 advTm="15000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kareer\pics\Jurek Foryciarz-06.JPG"/>
          <p:cNvPicPr>
            <a:picLocks noChangeAspect="1" noChangeArrowheads="1"/>
          </p:cNvPicPr>
          <p:nvPr/>
        </p:nvPicPr>
        <p:blipFill>
          <a:blip r:embed="rId3" cstate="print"/>
          <a:srcRect l="3491" t="6593" r="18872" b="1923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290" y="2500306"/>
            <a:ext cx="4286280" cy="1857388"/>
          </a:xfrm>
        </p:spPr>
        <p:txBody>
          <a:bodyPr>
            <a:noAutofit/>
          </a:bodyPr>
          <a:lstStyle/>
          <a:p>
            <a:r>
              <a:rPr lang="fa-IR" sz="2800" dirty="0" smtClean="0">
                <a:solidFill>
                  <a:srgbClr val="FFFF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سه گام اصلي براي دستيابي به</a:t>
            </a:r>
            <a:r>
              <a:rPr lang="fa-IR" sz="5400" dirty="0" smtClean="0">
                <a:solidFill>
                  <a:srgbClr val="FFFF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fa-IR" sz="5400" dirty="0" smtClean="0">
                <a:solidFill>
                  <a:srgbClr val="FFFF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fa-IR" sz="6000" dirty="0" smtClean="0">
                <a:solidFill>
                  <a:srgbClr val="FFFF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مهارت‌هاي فني</a:t>
            </a:r>
            <a:endParaRPr lang="en-US" sz="5400" dirty="0">
              <a:solidFill>
                <a:srgbClr val="FFFF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844" y="4643446"/>
            <a:ext cx="1214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B Yekan" pitchFamily="2" charset="-78"/>
              </a:rPr>
              <a:t>انگيزه</a:t>
            </a:r>
            <a:endParaRPr 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B Yekan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29322" y="1357298"/>
            <a:ext cx="1214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B Yekan" pitchFamily="2" charset="-78"/>
              </a:rPr>
              <a:t>تمرين</a:t>
            </a:r>
            <a:endParaRPr 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B Yekan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15206" y="3643314"/>
            <a:ext cx="1428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B Yekan" pitchFamily="2" charset="-78"/>
              </a:rPr>
              <a:t>يادگيري</a:t>
            </a:r>
            <a:endParaRPr 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B Yekan" pitchFamily="2" charset="-78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9716"/>
            <a:ext cx="8229600" cy="1143000"/>
          </a:xfrm>
        </p:spPr>
        <p:txBody>
          <a:bodyPr/>
          <a:lstStyle/>
          <a:p>
            <a:endParaRPr lang="en-US" dirty="0">
              <a:cs typeface="B Yekan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5278"/>
            <a:ext cx="8229600" cy="4525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7890" name="Picture 2" descr="G:\kareer\pics\Motivation.jpg"/>
          <p:cNvPicPr>
            <a:picLocks noChangeAspect="1" noChangeArrowheads="1"/>
          </p:cNvPicPr>
          <p:nvPr/>
        </p:nvPicPr>
        <p:blipFill>
          <a:blip r:embed="rId3" cstate="print"/>
          <a:srcRect b="7292"/>
          <a:stretch>
            <a:fillRect/>
          </a:stretch>
        </p:blipFill>
        <p:spPr bwMode="auto">
          <a:xfrm>
            <a:off x="0" y="535102"/>
            <a:ext cx="9144000" cy="635793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643042" y="5770923"/>
            <a:ext cx="6072230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6000" b="1" dirty="0" smtClean="0">
                <a:solidFill>
                  <a:srgbClr val="FFFF00"/>
                </a:solidFill>
                <a:cs typeface="B Yekan" pitchFamily="2" charset="-78"/>
              </a:rPr>
              <a:t>علاقه و شناخت</a:t>
            </a:r>
            <a:endParaRPr lang="en-US" sz="6000" b="1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-24"/>
            <a:ext cx="9144000" cy="1015663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6000" dirty="0" smtClean="0">
                <a:solidFill>
                  <a:srgbClr val="FFFF00"/>
                </a:solidFill>
                <a:cs typeface="B Yekan" pitchFamily="2" charset="-78"/>
              </a:rPr>
              <a:t>انتخاب هدف درست</a:t>
            </a:r>
            <a:endParaRPr lang="en-US" sz="60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564462" y="2841485"/>
            <a:ext cx="3643306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6600" dirty="0" smtClean="0">
                <a:solidFill>
                  <a:srgbClr val="FFFF00"/>
                </a:solidFill>
                <a:cs typeface="B Yekan" pitchFamily="2" charset="-78"/>
              </a:rPr>
              <a:t>استقامت</a:t>
            </a:r>
            <a:endParaRPr lang="en-US" sz="66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145541" y="2537985"/>
            <a:ext cx="3643306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استقامت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645607" y="2186301"/>
            <a:ext cx="3643306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Yekan" pitchFamily="2" charset="-78"/>
              </a:rPr>
              <a:t>استقامت</a:t>
            </a:r>
            <a:endParaRPr lang="en-US" sz="4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079742" y="1962103"/>
            <a:ext cx="3643306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3600" dirty="0" smtClean="0">
                <a:solidFill>
                  <a:srgbClr val="FFFF00"/>
                </a:solidFill>
                <a:cs typeface="B Yekan" pitchFamily="2" charset="-78"/>
              </a:rPr>
              <a:t>استقامت</a:t>
            </a:r>
            <a:endParaRPr lang="en-US" sz="36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427049" y="1702896"/>
            <a:ext cx="364330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800" dirty="0" smtClean="0">
                <a:solidFill>
                  <a:srgbClr val="FFFF00"/>
                </a:solidFill>
                <a:cs typeface="B Yekan" pitchFamily="2" charset="-78"/>
              </a:rPr>
              <a:t>استقامت</a:t>
            </a:r>
            <a:endParaRPr lang="en-US" sz="28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664518" y="1478699"/>
            <a:ext cx="364330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000" dirty="0" smtClean="0">
                <a:solidFill>
                  <a:srgbClr val="FFFF00"/>
                </a:solidFill>
                <a:cs typeface="B Yekan" pitchFamily="2" charset="-78"/>
              </a:rPr>
              <a:t>استقامت</a:t>
            </a:r>
            <a:endParaRPr lang="en-US" sz="20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1870203" y="1381989"/>
            <a:ext cx="364330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1400" dirty="0" smtClean="0">
                <a:solidFill>
                  <a:srgbClr val="FFFF00"/>
                </a:solidFill>
                <a:cs typeface="B Yekan" pitchFamily="2" charset="-78"/>
              </a:rPr>
              <a:t>استقامت</a:t>
            </a:r>
            <a:endParaRPr lang="en-US" sz="1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046980" y="1262228"/>
            <a:ext cx="36433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1100" dirty="0" smtClean="0">
                <a:solidFill>
                  <a:srgbClr val="FFFF00"/>
                </a:solidFill>
                <a:cs typeface="B Yekan" pitchFamily="2" charset="-78"/>
              </a:rPr>
              <a:t>استقامت</a:t>
            </a:r>
            <a:endParaRPr lang="en-US" sz="11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09756" y="4857760"/>
            <a:ext cx="4919698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4800" dirty="0" smtClean="0">
                <a:solidFill>
                  <a:schemeClr val="bg1"/>
                </a:solidFill>
                <a:cs typeface="B Yekan" pitchFamily="2" charset="-78"/>
              </a:rPr>
              <a:t>انگيزه</a:t>
            </a:r>
            <a:endParaRPr lang="en-US" sz="4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43108" y="4071942"/>
            <a:ext cx="4695860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4000" dirty="0" smtClean="0">
                <a:solidFill>
                  <a:schemeClr val="bg1"/>
                </a:solidFill>
                <a:cs typeface="B Yekan" pitchFamily="2" charset="-78"/>
              </a:rPr>
              <a:t>انگيزه</a:t>
            </a:r>
            <a:endParaRPr lang="en-US" sz="4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14612" y="3500438"/>
            <a:ext cx="3643338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انگيزه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28926" y="3028890"/>
            <a:ext cx="3205186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انگيزه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40867" y="2635887"/>
            <a:ext cx="2143140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1600" dirty="0" smtClean="0">
                <a:solidFill>
                  <a:schemeClr val="bg1"/>
                </a:solidFill>
                <a:cs typeface="B Yekan" pitchFamily="2" charset="-78"/>
              </a:rPr>
              <a:t>انگيزه</a:t>
            </a:r>
            <a:endParaRPr lang="en-US" sz="16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50557" y="2345947"/>
            <a:ext cx="1550237" cy="2539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1050" dirty="0" smtClean="0">
                <a:solidFill>
                  <a:schemeClr val="bg1"/>
                </a:solidFill>
                <a:cs typeface="B Yekan" pitchFamily="2" charset="-78"/>
              </a:rPr>
              <a:t>انگيزه</a:t>
            </a:r>
            <a:endParaRPr lang="en-US" sz="105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95366" y="2085326"/>
            <a:ext cx="1250259" cy="2000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700" dirty="0" smtClean="0">
                <a:solidFill>
                  <a:schemeClr val="bg1"/>
                </a:solidFill>
                <a:cs typeface="B Yekan" pitchFamily="2" charset="-78"/>
              </a:rPr>
              <a:t>انگيزه</a:t>
            </a:r>
            <a:endParaRPr lang="en-US" sz="7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29058" y="1881929"/>
            <a:ext cx="1250259" cy="1692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500" dirty="0" smtClean="0">
                <a:solidFill>
                  <a:schemeClr val="bg1"/>
                </a:solidFill>
                <a:cs typeface="B Yekan" pitchFamily="2" charset="-78"/>
              </a:rPr>
              <a:t>انگيزه</a:t>
            </a:r>
            <a:endParaRPr lang="en-US" sz="5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6929454" y="5786454"/>
            <a:ext cx="2214546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 گام 1 براي دستيابي به</a:t>
            </a:r>
            <a:r>
              <a:rPr kumimoji="0" lang="fa-I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/>
            </a:r>
            <a:br>
              <a:rPr kumimoji="0" lang="fa-I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</a:br>
            <a:r>
              <a:rPr kumimoji="0" lang="fa-I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مهارت‌هاي فني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752600" y="533400"/>
            <a:ext cx="5791200" cy="60297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cs typeface="12   Yagut_shsmrt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305580"/>
            <a:ext cx="9144000" cy="584775"/>
          </a:xfrm>
          <a:prstGeom prst="rect">
            <a:avLst/>
          </a:prstGeom>
          <a:solidFill>
            <a:srgbClr val="FF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نگرش‌تان را به شغل عوض کنید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5" name="Oval 4"/>
          <p:cNvSpPr/>
          <p:nvPr/>
        </p:nvSpPr>
        <p:spPr>
          <a:xfrm>
            <a:off x="381000" y="914400"/>
            <a:ext cx="1295400" cy="1295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310825"/>
            <a:ext cx="9144000" cy="584775"/>
          </a:xfrm>
          <a:prstGeom prst="rect">
            <a:avLst/>
          </a:prstGeom>
          <a:solidFill>
            <a:srgbClr val="FF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درست تصمیم‌گیری کنید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7" name="Oval 6"/>
          <p:cNvSpPr/>
          <p:nvPr/>
        </p:nvSpPr>
        <p:spPr>
          <a:xfrm>
            <a:off x="7620000" y="1905000"/>
            <a:ext cx="1295400" cy="1295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225225"/>
            <a:ext cx="9144000" cy="584775"/>
          </a:xfrm>
          <a:prstGeom prst="rect">
            <a:avLst/>
          </a:prstGeom>
          <a:solidFill>
            <a:srgbClr val="FF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خودتان را بشناسید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9" name="Oval 8"/>
          <p:cNvSpPr/>
          <p:nvPr/>
        </p:nvSpPr>
        <p:spPr>
          <a:xfrm>
            <a:off x="381000" y="2895600"/>
            <a:ext cx="1295400" cy="1295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15825"/>
            <a:ext cx="9144000" cy="584775"/>
          </a:xfrm>
          <a:prstGeom prst="rect">
            <a:avLst/>
          </a:prstGeom>
          <a:solidFill>
            <a:srgbClr val="FF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شغل اول شما یادگیری است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620000" y="3886200"/>
            <a:ext cx="1295400" cy="1295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257800"/>
            <a:ext cx="9144000" cy="584775"/>
          </a:xfrm>
          <a:prstGeom prst="rect">
            <a:avLst/>
          </a:prstGeom>
          <a:solidFill>
            <a:srgbClr val="FF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مانند حرفه‌ای‌ها کار کنید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81000" y="4866620"/>
            <a:ext cx="1295400" cy="1295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:\kareer\pics\mechani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57256"/>
            <a:ext cx="9043711" cy="600076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00056" y="3929074"/>
            <a:ext cx="3400420" cy="1143000"/>
          </a:xfrm>
        </p:spPr>
        <p:txBody>
          <a:bodyPr>
            <a:normAutofit/>
          </a:bodyPr>
          <a:lstStyle/>
          <a:p>
            <a:r>
              <a:rPr lang="fa-IR" sz="6600" dirty="0" smtClean="0"/>
              <a:t>يادگيري</a:t>
            </a:r>
            <a:endParaRPr lang="en-US" sz="6600" dirty="0"/>
          </a:p>
        </p:txBody>
      </p:sp>
      <p:sp>
        <p:nvSpPr>
          <p:cNvPr id="6" name="TextBox 5"/>
          <p:cNvSpPr txBox="1"/>
          <p:nvPr/>
        </p:nvSpPr>
        <p:spPr>
          <a:xfrm>
            <a:off x="6429388" y="4935692"/>
            <a:ext cx="2500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5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B Yekan" pitchFamily="2" charset="-78"/>
              </a:rPr>
              <a:t>تكنيك</a:t>
            </a:r>
            <a:endParaRPr lang="en-US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B Yekan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86182" y="857232"/>
            <a:ext cx="1857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B Yekan" pitchFamily="2" charset="-78"/>
              </a:rPr>
              <a:t>ابزار</a:t>
            </a:r>
            <a:endParaRPr lang="en-US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B Yekan" pitchFamily="2" charset="-78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929454" y="-24"/>
            <a:ext cx="2214546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 گام</a:t>
            </a:r>
            <a:r>
              <a:rPr kumimoji="0" lang="fa-IR" sz="11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 2</a:t>
            </a:r>
            <a:r>
              <a:rPr kumimoji="0" lang="fa-IR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 براي دستيابي به</a:t>
            </a:r>
            <a:r>
              <a:rPr kumimoji="0" lang="fa-I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/>
            </a:r>
            <a:br>
              <a:rPr kumimoji="0" lang="fa-I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</a:br>
            <a:r>
              <a:rPr kumimoji="0" lang="fa-I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مهارت‌هاي فني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 descr="G:\kareer\pics\Dont-Give-Up-Best-Quality-Image.jpg"/>
          <p:cNvPicPr>
            <a:picLocks noChangeAspect="1" noChangeArrowheads="1"/>
          </p:cNvPicPr>
          <p:nvPr/>
        </p:nvPicPr>
        <p:blipFill>
          <a:blip r:embed="rId3" cstate="print"/>
          <a:srcRect l="6320" r="1278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143008" y="3714752"/>
            <a:ext cx="53578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1">
              <a:spcBef>
                <a:spcPct val="0"/>
              </a:spcBef>
              <a:defRPr/>
            </a:pPr>
            <a:r>
              <a:rPr lang="fa-IR" sz="7200" dirty="0" smtClean="0">
                <a:solidFill>
                  <a:srgbClr val="FFFF00"/>
                </a:solidFill>
                <a:cs typeface="12   Yagut_shsmrt" pitchFamily="2" charset="-78"/>
              </a:rPr>
              <a:t>تمرين</a:t>
            </a:r>
          </a:p>
          <a:p>
            <a:pPr algn="ctr" rtl="1">
              <a:spcBef>
                <a:spcPct val="0"/>
              </a:spcBef>
              <a:defRPr/>
            </a:pPr>
            <a:r>
              <a:rPr lang="fa-IR" sz="7200" dirty="0" smtClean="0">
                <a:solidFill>
                  <a:srgbClr val="FFFF00"/>
                </a:solidFill>
                <a:cs typeface="12   Yagut_shsmrt" pitchFamily="2" charset="-78"/>
              </a:rPr>
              <a:t>تمرين</a:t>
            </a:r>
          </a:p>
          <a:p>
            <a:pPr algn="ctr" rtl="1">
              <a:spcBef>
                <a:spcPct val="0"/>
              </a:spcBef>
              <a:defRPr/>
            </a:pPr>
            <a:r>
              <a:rPr lang="fa-IR" sz="7200" dirty="0" smtClean="0">
                <a:solidFill>
                  <a:srgbClr val="FFFF00"/>
                </a:solidFill>
                <a:cs typeface="12   Yagut_shsmrt" pitchFamily="2" charset="-78"/>
              </a:rPr>
              <a:t>تمرين</a:t>
            </a:r>
          </a:p>
          <a:p>
            <a:pPr lvl="0" algn="ctr" rtl="1">
              <a:spcBef>
                <a:spcPct val="0"/>
              </a:spcBef>
              <a:defRPr/>
            </a:pPr>
            <a:r>
              <a:rPr lang="fa-IR" sz="7200" dirty="0" smtClean="0">
                <a:solidFill>
                  <a:srgbClr val="FFFF00"/>
                </a:solidFill>
                <a:cs typeface="12   Yagut_shsmrt" pitchFamily="2" charset="-78"/>
              </a:rPr>
              <a:t>معجزه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934200" y="5786454"/>
            <a:ext cx="2214546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1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 گام </a:t>
            </a:r>
            <a:r>
              <a:rPr lang="fa-IR" sz="1100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12   Yagut_shsmrt" pitchFamily="2" charset="-78"/>
              </a:rPr>
              <a:t>3 </a:t>
            </a:r>
            <a:r>
              <a:rPr kumimoji="0" lang="fa-IR" sz="11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براي دستيابي به</a:t>
            </a:r>
            <a:r>
              <a:rPr kumimoji="0" lang="fa-IR" sz="24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/>
            </a:r>
            <a:br>
              <a:rPr kumimoji="0" lang="fa-IR" sz="24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</a:br>
            <a:r>
              <a:rPr kumimoji="0" lang="fa-IR" sz="28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مهارت‌هاي فني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:\kareer\pics\profissional\Leon-The-Professional-Jean-Reno-Natalie-Portm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142984"/>
            <a:ext cx="9144000" cy="5715016"/>
          </a:xfrm>
          <a:prstGeom prst="rect">
            <a:avLst/>
          </a:prstGeom>
          <a:noFill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-24"/>
            <a:ext cx="9144000" cy="114300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مهارت‌هاي</a:t>
            </a:r>
            <a:r>
              <a:rPr kumimoji="0" lang="fa-IR" sz="6000" b="0" i="0" u="none" strike="noStrike" kern="1200" cap="none" spc="0" normalizeH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 حرفه‌اي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029" name="Picture 5" descr="G:\kareer\pics\sportsteamwork_fullsize_story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9144000" cy="6862468"/>
          </a:xfrm>
          <a:prstGeom prst="rect">
            <a:avLst/>
          </a:prstGeom>
          <a:noFill/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2" y="3200384"/>
            <a:ext cx="2214546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i="0" u="none" strike="noStrike" kern="120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رهبري</a:t>
            </a:r>
            <a:endParaRPr kumimoji="0" lang="en-US" sz="6600" i="0" u="none" strike="noStrike" kern="120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2" y="4343392"/>
            <a:ext cx="2214546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i="0" u="none" strike="noStrike" kern="120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مديريت</a:t>
            </a:r>
            <a:endParaRPr kumimoji="0" lang="en-US" sz="6600" i="0" u="none" strike="noStrike" kern="120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0"/>
            <a:ext cx="2214546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i="0" u="none" strike="noStrike" kern="120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كارتيمي</a:t>
            </a:r>
            <a:endParaRPr kumimoji="0" lang="en-US" sz="6600" i="0" u="none" strike="noStrike" kern="120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00"/>
            <a:ext cx="8229600" cy="1143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026" name="Picture 2" descr="G:\kareer\pics\matrix-red-pil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40362"/>
            <a:ext cx="3286116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مهارت‌هاي ارتباطي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57554" y="5440362"/>
            <a:ext cx="2714644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تصميم‌گيري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143636" y="5440338"/>
            <a:ext cx="3000396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3600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12   Yagut_shsmrt" pitchFamily="2" charset="-78"/>
              </a:rPr>
              <a:t>حل مسئله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051" name="Picture 3" descr="G:\kareer\pics\Self-Discipline (1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2" y="3124200"/>
            <a:ext cx="3071802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انضباط شخصي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2" y="4267208"/>
            <a:ext cx="3071802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مهارت‌هاي</a:t>
            </a:r>
            <a:r>
              <a:rPr kumimoji="0" lang="fa-IR" sz="3200" b="0" i="0" u="none" strike="noStrike" kern="1200" cap="none" spc="0" normalizeH="0" noProof="0" dirty="0" smtClean="0"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 يادگيري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10216"/>
            <a:ext cx="3071834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مديريت زمان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مهارت‌هاي حرفه‌اي چگونه به دست مي‌آيند</a:t>
            </a:r>
            <a:endParaRPr lang="en-US" dirty="0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4429124" cy="2643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6" name="Picture 12" descr="G:\kareer\flow-pics\New Folder\study-stuff.jpg"/>
          <p:cNvPicPr>
            <a:picLocks noChangeAspect="1" noChangeArrowheads="1"/>
          </p:cNvPicPr>
          <p:nvPr/>
        </p:nvPicPr>
        <p:blipFill>
          <a:blip r:embed="rId4" cstate="print"/>
          <a:srcRect l="9747" t="32076" r="38001"/>
          <a:stretch>
            <a:fillRect/>
          </a:stretch>
        </p:blipFill>
        <p:spPr bwMode="auto">
          <a:xfrm>
            <a:off x="6143635" y="4786322"/>
            <a:ext cx="3000365" cy="2071678"/>
          </a:xfrm>
          <a:prstGeom prst="rect">
            <a:avLst/>
          </a:prstGeom>
          <a:noFill/>
        </p:spPr>
      </p:pic>
      <p:pic>
        <p:nvPicPr>
          <p:cNvPr id="1037" name="Picture 13" descr="G:\kareer\flow-pics\New Folder\downhill-skating.jpg"/>
          <p:cNvPicPr>
            <a:picLocks noChangeAspect="1" noChangeArrowheads="1"/>
          </p:cNvPicPr>
          <p:nvPr/>
        </p:nvPicPr>
        <p:blipFill>
          <a:blip r:embed="rId5" cstate="print"/>
          <a:srcRect l="41211" t="21019" r="16601" b="14432"/>
          <a:stretch>
            <a:fillRect/>
          </a:stretch>
        </p:blipFill>
        <p:spPr bwMode="auto">
          <a:xfrm>
            <a:off x="0" y="4786322"/>
            <a:ext cx="2071670" cy="2071678"/>
          </a:xfrm>
          <a:prstGeom prst="rect">
            <a:avLst/>
          </a:prstGeom>
          <a:noFill/>
        </p:spPr>
      </p:pic>
      <p:pic>
        <p:nvPicPr>
          <p:cNvPr id="1038" name="Picture 14" descr="G:\kareer\flow-pics\New Folder\actress_natalie_portman_leon_the_professional_jean_reno_1280x800_wallpaper_Art HD Wallpaper_2560x1600_www.wallpaperhi.com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71670" y="4786322"/>
            <a:ext cx="4071934" cy="2071678"/>
          </a:xfrm>
          <a:prstGeom prst="rect">
            <a:avLst/>
          </a:prstGeom>
          <a:noFill/>
        </p:spPr>
      </p:pic>
      <p:pic>
        <p:nvPicPr>
          <p:cNvPr id="1039" name="Picture 15" descr="G:\kareer\flow-pics\New Folder\1395995_505123706250499_1873141839_n-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14161" y="0"/>
            <a:ext cx="4729839" cy="2647955"/>
          </a:xfrm>
          <a:prstGeom prst="rect">
            <a:avLst/>
          </a:prstGeom>
          <a:noFill/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2214554"/>
            <a:ext cx="4429124" cy="428628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عضو تيم‌ها</a:t>
            </a:r>
            <a:r>
              <a:rPr kumimoji="0" lang="fa-IR" sz="2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 شويد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429124" y="2214554"/>
            <a:ext cx="4714908" cy="428628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4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در رخدادهاي حرفه‌اي شركت كنيد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4357694"/>
            <a:ext cx="2071670" cy="428628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تجربه كسب كنيد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071670" y="4357694"/>
            <a:ext cx="4071966" cy="428628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مربي داشته باشيد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143636" y="4357694"/>
            <a:ext cx="3000396" cy="428628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مطالعه كنيد و ياد بگيريد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066800" y="2971800"/>
            <a:ext cx="7162800" cy="107157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راهكارهايي</a:t>
            </a:r>
            <a:r>
              <a:rPr kumimoji="0" lang="fa-IR" sz="3200" b="0" i="0" u="none" strike="noStrike" kern="120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 براي افزايش مهارت‌هاي حرفه‌اي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advClick="0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kareer\pics\profissional\Leon-wallpaper-leon-1994-movie-24520504-1920-1080.jpg"/>
          <p:cNvPicPr>
            <a:picLocks noChangeAspect="1" noChangeArrowheads="1"/>
          </p:cNvPicPr>
          <p:nvPr/>
        </p:nvPicPr>
        <p:blipFill>
          <a:blip r:embed="rId2" cstate="print"/>
          <a:srcRect r="25025"/>
          <a:stretch>
            <a:fillRect/>
          </a:stretch>
        </p:blipFill>
        <p:spPr bwMode="auto">
          <a:xfrm>
            <a:off x="1828186" y="1371600"/>
            <a:ext cx="7315814" cy="5488705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4038600"/>
            <a:ext cx="9144000" cy="1107996"/>
          </a:xfrm>
          <a:prstGeom prst="rect">
            <a:avLst/>
          </a:prstGeom>
          <a:solidFill>
            <a:srgbClr val="FF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6600" dirty="0" smtClean="0">
                <a:cs typeface="12   Yagut_shsmrt" pitchFamily="2" charset="-78"/>
              </a:rPr>
              <a:t>مانند حرفه‌ای‌ها کار کنید</a:t>
            </a:r>
            <a:endParaRPr lang="en-US" sz="6600" dirty="0">
              <a:cs typeface="12   Yagut_shsmrt" pitchFamily="2" charset="-78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3124200" y="609600"/>
            <a:ext cx="2514600" cy="2590800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3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</a:t>
            </a:r>
            <a:endParaRPr lang="en-US" sz="287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:\presentation\pics\75529_583770218338527_1565320352_n.jpg"/>
          <p:cNvPicPr>
            <a:picLocks noChangeAspect="1" noChangeArrowheads="1"/>
          </p:cNvPicPr>
          <p:nvPr/>
        </p:nvPicPr>
        <p:blipFill>
          <a:blip r:embed="rId3" cstate="print"/>
          <a:srcRect b="1953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5804" y="5286388"/>
            <a:ext cx="8229600" cy="1143000"/>
          </a:xfrm>
        </p:spPr>
        <p:txBody>
          <a:bodyPr>
            <a:noAutofit/>
          </a:bodyPr>
          <a:lstStyle/>
          <a:p>
            <a:r>
              <a:rPr lang="fa-IR" sz="7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حس سيال</a:t>
            </a:r>
            <a:endParaRPr lang="en-US" sz="7200" dirty="0">
              <a:solidFill>
                <a:srgbClr val="FFFF00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kareer\pics\968873_10151631078716026_6572368_n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72198" cy="6852764"/>
          </a:xfrm>
          <a:prstGeom prst="rect">
            <a:avLst/>
          </a:prstGeom>
          <a:noFill/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72198" y="-24"/>
            <a:ext cx="3071802" cy="685802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rtl="1">
              <a:spcBef>
                <a:spcPct val="0"/>
              </a:spcBef>
            </a:pPr>
            <a:r>
              <a:rPr lang="fa-IR" sz="5400" dirty="0" smtClean="0">
                <a:solidFill>
                  <a:srgbClr val="FFFF99"/>
                </a:solidFill>
                <a:latin typeface="+mj-lt"/>
                <a:ea typeface="+mj-ea"/>
                <a:cs typeface="12   Yagut_shsmrt" pitchFamily="2" charset="-78"/>
              </a:rPr>
              <a:t>حس سيال، </a:t>
            </a:r>
            <a:endParaRPr lang="en-US" sz="5400" dirty="0" smtClean="0">
              <a:solidFill>
                <a:srgbClr val="FFFF99"/>
              </a:solidFill>
              <a:latin typeface="+mj-lt"/>
              <a:ea typeface="+mj-ea"/>
              <a:cs typeface="12   Yagut_shsmrt" pitchFamily="2" charset="-78"/>
            </a:endParaRPr>
          </a:p>
          <a:p>
            <a:pPr algn="ctr" rtl="1">
              <a:spcBef>
                <a:spcPct val="0"/>
              </a:spcBef>
            </a:pPr>
            <a:endParaRPr lang="fa-IR" sz="5400" dirty="0" smtClean="0">
              <a:solidFill>
                <a:srgbClr val="FFFF99"/>
              </a:solidFill>
              <a:latin typeface="+mj-lt"/>
              <a:ea typeface="+mj-ea"/>
              <a:cs typeface="12   Yagut_shsmrt" pitchFamily="2" charset="-78"/>
            </a:endParaRPr>
          </a:p>
          <a:p>
            <a:pPr algn="ctr" rtl="1">
              <a:spcBef>
                <a:spcPct val="0"/>
              </a:spcBef>
            </a:pPr>
            <a:r>
              <a:rPr lang="fa-IR" sz="8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12   Yagut_shsmrt" pitchFamily="2" charset="-78"/>
              </a:rPr>
              <a:t>معراج </a:t>
            </a:r>
            <a:endParaRPr lang="fa-IR" sz="8800" dirty="0" smtClean="0">
              <a:solidFill>
                <a:schemeClr val="bg1"/>
              </a:solidFill>
              <a:latin typeface="+mj-lt"/>
              <a:ea typeface="+mj-ea"/>
              <a:cs typeface="12   Yagut_shsmrt" pitchFamily="2" charset="-78"/>
            </a:endParaRPr>
          </a:p>
          <a:p>
            <a:pPr algn="ctr" rtl="1">
              <a:spcBef>
                <a:spcPct val="0"/>
              </a:spcBef>
            </a:pPr>
            <a:endParaRPr lang="fa-IR" sz="5400" dirty="0" smtClean="0">
              <a:solidFill>
                <a:srgbClr val="FFFF99"/>
              </a:solidFill>
              <a:latin typeface="+mj-lt"/>
              <a:ea typeface="+mj-ea"/>
              <a:cs typeface="12   Yagut_shsmrt" pitchFamily="2" charset="-78"/>
            </a:endParaRPr>
          </a:p>
          <a:p>
            <a:pPr algn="ctr" rtl="1">
              <a:spcBef>
                <a:spcPct val="0"/>
              </a:spcBef>
            </a:pPr>
            <a:r>
              <a:rPr lang="fa-IR" sz="5400" dirty="0" smtClean="0">
                <a:solidFill>
                  <a:srgbClr val="FFFF99"/>
                </a:solidFill>
                <a:latin typeface="+mj-lt"/>
                <a:ea typeface="+mj-ea"/>
                <a:cs typeface="12   Yagut_shsmrt" pitchFamily="2" charset="-78"/>
              </a:rPr>
              <a:t>حرفه‌اي‌ها</a:t>
            </a:r>
            <a:endParaRPr lang="en-US" sz="5400" dirty="0" smtClean="0">
              <a:solidFill>
                <a:srgbClr val="FFFF99"/>
              </a:solidFill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harpwallen.files.wordpress.com/2013/07/01-05-11-8-steps-to-changing-jobs-with-a-current-employ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248399"/>
          </a:xfrm>
          <a:prstGeom prst="rect">
            <a:avLst/>
          </a:prstGeom>
          <a:noFill/>
        </p:spPr>
      </p:pic>
      <p:pic>
        <p:nvPicPr>
          <p:cNvPr id="5" name="Picture 2" descr="http://www.fit2play.com/wp-content/uploads/2012/02/changes-road-sig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0" y="4867870"/>
            <a:ext cx="9144000" cy="923330"/>
          </a:xfrm>
          <a:prstGeom prst="rect">
            <a:avLst/>
          </a:prstGeom>
          <a:solidFill>
            <a:srgbClr val="FF0000">
              <a:alpha val="80000"/>
            </a:srgbClr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12   Yagut_shsmrt" pitchFamily="2" charset="-78"/>
              </a:rPr>
              <a:t>نگرش‌تان را به شغل عوض کنید</a:t>
            </a:r>
            <a:endParaRPr lang="en-U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12   Yagut_shsmrt" pitchFamily="2" charset="-78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3657600" y="457200"/>
            <a:ext cx="1905000" cy="19911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96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70C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96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70C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:\kareer\pics\Scout_Girl_in_Concentra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2" name="Group 8"/>
          <p:cNvGrpSpPr/>
          <p:nvPr/>
        </p:nvGrpSpPr>
        <p:grpSpPr>
          <a:xfrm>
            <a:off x="857224" y="357166"/>
            <a:ext cx="2417311" cy="1450386"/>
            <a:chOff x="61392" y="383"/>
            <a:chExt cx="2417311" cy="1450386"/>
          </a:xfrm>
        </p:grpSpPr>
        <p:sp>
          <p:nvSpPr>
            <p:cNvPr id="10" name="Rectangle 9"/>
            <p:cNvSpPr/>
            <p:nvPr/>
          </p:nvSpPr>
          <p:spPr>
            <a:xfrm>
              <a:off x="61392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61392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تمرکز شدید و قوی روی زمان حال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5429264"/>
            <a:ext cx="2928926" cy="1143000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fa-IR" sz="3600" dirty="0" smtClean="0">
                <a:solidFill>
                  <a:srgbClr val="FFFF99"/>
                </a:solidFill>
              </a:rPr>
              <a:t>حس سیال چیست؟</a:t>
            </a:r>
            <a:endParaRPr lang="en-US" sz="3600" dirty="0">
              <a:solidFill>
                <a:srgbClr val="FFFF99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28600" y="152400"/>
            <a:ext cx="914400" cy="914400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:\kareer\pics\South-Goodwi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2" name="Group 5"/>
          <p:cNvGrpSpPr/>
          <p:nvPr/>
        </p:nvGrpSpPr>
        <p:grpSpPr>
          <a:xfrm>
            <a:off x="3428992" y="357166"/>
            <a:ext cx="2417311" cy="1450386"/>
            <a:chOff x="2720434" y="383"/>
            <a:chExt cx="2417311" cy="1450386"/>
          </a:xfrm>
        </p:grpSpPr>
        <p:sp>
          <p:nvSpPr>
            <p:cNvPr id="7" name="Rectangle 6"/>
            <p:cNvSpPr/>
            <p:nvPr/>
          </p:nvSpPr>
          <p:spPr>
            <a:xfrm>
              <a:off x="2720434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2720434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ادغام هوشیاری و عمل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3" name="Group 8"/>
          <p:cNvGrpSpPr/>
          <p:nvPr/>
        </p:nvGrpSpPr>
        <p:grpSpPr>
          <a:xfrm>
            <a:off x="857224" y="357166"/>
            <a:ext cx="2417311" cy="1450386"/>
            <a:chOff x="61392" y="383"/>
            <a:chExt cx="2417311" cy="1450386"/>
          </a:xfrm>
        </p:grpSpPr>
        <p:sp>
          <p:nvSpPr>
            <p:cNvPr id="10" name="Rectangle 9"/>
            <p:cNvSpPr/>
            <p:nvPr/>
          </p:nvSpPr>
          <p:spPr>
            <a:xfrm>
              <a:off x="61392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61392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تمرکز شدید و قوی روی زمان حال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5429264"/>
            <a:ext cx="2928926" cy="1143000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fa-IR" sz="3600" dirty="0" smtClean="0">
                <a:solidFill>
                  <a:srgbClr val="FFFF99"/>
                </a:solidFill>
              </a:rPr>
              <a:t>حس سیال چیست؟</a:t>
            </a:r>
            <a:endParaRPr lang="en-US" sz="3600" dirty="0">
              <a:solidFill>
                <a:srgbClr val="FFFF99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28600" y="152400"/>
            <a:ext cx="914400" cy="914400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:\kareer\pics\picdump_catsmob_dot_com_03293_04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6860537"/>
          </a:xfrm>
          <a:prstGeom prst="rect">
            <a:avLst/>
          </a:prstGeom>
          <a:noFill/>
        </p:spPr>
      </p:pic>
      <p:grpSp>
        <p:nvGrpSpPr>
          <p:cNvPr id="2" name="Group 5"/>
          <p:cNvGrpSpPr/>
          <p:nvPr/>
        </p:nvGrpSpPr>
        <p:grpSpPr>
          <a:xfrm>
            <a:off x="3428992" y="357166"/>
            <a:ext cx="2417311" cy="1450386"/>
            <a:chOff x="2720434" y="383"/>
            <a:chExt cx="2417311" cy="1450386"/>
          </a:xfrm>
        </p:grpSpPr>
        <p:sp>
          <p:nvSpPr>
            <p:cNvPr id="7" name="Rectangle 6"/>
            <p:cNvSpPr/>
            <p:nvPr/>
          </p:nvSpPr>
          <p:spPr>
            <a:xfrm>
              <a:off x="2720434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2720434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ادغام هوشیاری و عمل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3" name="Group 8"/>
          <p:cNvGrpSpPr/>
          <p:nvPr/>
        </p:nvGrpSpPr>
        <p:grpSpPr>
          <a:xfrm>
            <a:off x="857224" y="357166"/>
            <a:ext cx="2417311" cy="1450386"/>
            <a:chOff x="61392" y="383"/>
            <a:chExt cx="2417311" cy="1450386"/>
          </a:xfrm>
        </p:grpSpPr>
        <p:sp>
          <p:nvSpPr>
            <p:cNvPr id="10" name="Rectangle 9"/>
            <p:cNvSpPr/>
            <p:nvPr/>
          </p:nvSpPr>
          <p:spPr>
            <a:xfrm>
              <a:off x="61392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61392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تمرکز شدید و قوی روی زمان حال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6155217" y="357934"/>
            <a:ext cx="2417311" cy="1450386"/>
            <a:chOff x="5379476" y="383"/>
            <a:chExt cx="2417311" cy="1450386"/>
          </a:xfrm>
        </p:grpSpPr>
        <p:sp>
          <p:nvSpPr>
            <p:cNvPr id="23" name="Rectangle 22"/>
            <p:cNvSpPr/>
            <p:nvPr/>
          </p:nvSpPr>
          <p:spPr>
            <a:xfrm>
              <a:off x="5379476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 23"/>
            <p:cNvSpPr/>
            <p:nvPr/>
          </p:nvSpPr>
          <p:spPr>
            <a:xfrm>
              <a:off x="5379476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از دست دادن خودآگاهی انعکاسی (همه دارن من رو نگاه می کنن)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5429264"/>
            <a:ext cx="2928926" cy="1143000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fa-IR" sz="3600" dirty="0" smtClean="0">
                <a:solidFill>
                  <a:srgbClr val="FFFF99"/>
                </a:solidFill>
              </a:rPr>
              <a:t>حس سیال چیست؟</a:t>
            </a:r>
            <a:endParaRPr lang="en-US" sz="3600" dirty="0">
              <a:solidFill>
                <a:srgbClr val="FFFF99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28600" y="152400"/>
            <a:ext cx="914400" cy="914400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G:\kareer\pics\flo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9186080" cy="6858000"/>
          </a:xfrm>
          <a:prstGeom prst="rect">
            <a:avLst/>
          </a:prstGeom>
          <a:noFill/>
        </p:spPr>
      </p:pic>
      <p:grpSp>
        <p:nvGrpSpPr>
          <p:cNvPr id="2" name="Group 5"/>
          <p:cNvGrpSpPr/>
          <p:nvPr/>
        </p:nvGrpSpPr>
        <p:grpSpPr>
          <a:xfrm>
            <a:off x="3428992" y="357166"/>
            <a:ext cx="2417311" cy="1450386"/>
            <a:chOff x="2720434" y="383"/>
            <a:chExt cx="2417311" cy="1450386"/>
          </a:xfrm>
        </p:grpSpPr>
        <p:sp>
          <p:nvSpPr>
            <p:cNvPr id="7" name="Rectangle 6"/>
            <p:cNvSpPr/>
            <p:nvPr/>
          </p:nvSpPr>
          <p:spPr>
            <a:xfrm>
              <a:off x="2720434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2720434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ادغام هوشیاری و عمل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3" name="Group 8"/>
          <p:cNvGrpSpPr/>
          <p:nvPr/>
        </p:nvGrpSpPr>
        <p:grpSpPr>
          <a:xfrm>
            <a:off x="857224" y="357166"/>
            <a:ext cx="2417311" cy="1450386"/>
            <a:chOff x="61392" y="383"/>
            <a:chExt cx="2417311" cy="1450386"/>
          </a:xfrm>
        </p:grpSpPr>
        <p:sp>
          <p:nvSpPr>
            <p:cNvPr id="10" name="Rectangle 9"/>
            <p:cNvSpPr/>
            <p:nvPr/>
          </p:nvSpPr>
          <p:spPr>
            <a:xfrm>
              <a:off x="61392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61392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تمرکز شدید و قوی روی زمان حال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6155217" y="357934"/>
            <a:ext cx="2417311" cy="1450386"/>
            <a:chOff x="5379476" y="383"/>
            <a:chExt cx="2417311" cy="1450386"/>
          </a:xfrm>
        </p:grpSpPr>
        <p:sp>
          <p:nvSpPr>
            <p:cNvPr id="23" name="Rectangle 22"/>
            <p:cNvSpPr/>
            <p:nvPr/>
          </p:nvSpPr>
          <p:spPr>
            <a:xfrm>
              <a:off x="5379476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 23"/>
            <p:cNvSpPr/>
            <p:nvPr/>
          </p:nvSpPr>
          <p:spPr>
            <a:xfrm>
              <a:off x="5379476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از دست دادن خودآگاهی انعکاسی (همه دارن من رو نگاه می کنن)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5" name="Group 13"/>
          <p:cNvGrpSpPr/>
          <p:nvPr/>
        </p:nvGrpSpPr>
        <p:grpSpPr>
          <a:xfrm>
            <a:off x="837133" y="2050052"/>
            <a:ext cx="2417311" cy="1450386"/>
            <a:chOff x="61392" y="1692501"/>
            <a:chExt cx="2417311" cy="1450386"/>
          </a:xfrm>
        </p:grpSpPr>
        <p:sp>
          <p:nvSpPr>
            <p:cNvPr id="21" name="Rectangle 20"/>
            <p:cNvSpPr/>
            <p:nvPr/>
          </p:nvSpPr>
          <p:spPr>
            <a:xfrm>
              <a:off x="61392" y="1692501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61392" y="1692501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حس کنترل شخصی و عاملیت روی شرایط یا فعالیت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0" y="5429264"/>
            <a:ext cx="2928926" cy="1143000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fa-IR" sz="3600" dirty="0" smtClean="0">
                <a:solidFill>
                  <a:srgbClr val="FFFF99"/>
                </a:solidFill>
              </a:rPr>
              <a:t>حس سیال چیست؟</a:t>
            </a:r>
            <a:endParaRPr lang="en-US" sz="3600" dirty="0">
              <a:solidFill>
                <a:srgbClr val="FFFF99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228600" y="152400"/>
            <a:ext cx="914400" cy="914400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G:\kareer\pics\9734748893_2c9b8d71f4_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2" name="Group 5"/>
          <p:cNvGrpSpPr/>
          <p:nvPr/>
        </p:nvGrpSpPr>
        <p:grpSpPr>
          <a:xfrm>
            <a:off x="3428992" y="357166"/>
            <a:ext cx="2417311" cy="1450386"/>
            <a:chOff x="2720434" y="383"/>
            <a:chExt cx="2417311" cy="1450386"/>
          </a:xfrm>
        </p:grpSpPr>
        <p:sp>
          <p:nvSpPr>
            <p:cNvPr id="7" name="Rectangle 6"/>
            <p:cNvSpPr/>
            <p:nvPr/>
          </p:nvSpPr>
          <p:spPr>
            <a:xfrm>
              <a:off x="2720434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2720434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ادغام هوشیاری و عمل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3" name="Group 8"/>
          <p:cNvGrpSpPr/>
          <p:nvPr/>
        </p:nvGrpSpPr>
        <p:grpSpPr>
          <a:xfrm>
            <a:off x="857224" y="357166"/>
            <a:ext cx="2417311" cy="1450386"/>
            <a:chOff x="61392" y="383"/>
            <a:chExt cx="2417311" cy="1450386"/>
          </a:xfrm>
        </p:grpSpPr>
        <p:sp>
          <p:nvSpPr>
            <p:cNvPr id="10" name="Rectangle 9"/>
            <p:cNvSpPr/>
            <p:nvPr/>
          </p:nvSpPr>
          <p:spPr>
            <a:xfrm>
              <a:off x="61392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61392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تمرکز شدید و قوی روی زمان حال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6155217" y="357934"/>
            <a:ext cx="2417311" cy="1450386"/>
            <a:chOff x="5379476" y="383"/>
            <a:chExt cx="2417311" cy="1450386"/>
          </a:xfrm>
        </p:grpSpPr>
        <p:sp>
          <p:nvSpPr>
            <p:cNvPr id="23" name="Rectangle 22"/>
            <p:cNvSpPr/>
            <p:nvPr/>
          </p:nvSpPr>
          <p:spPr>
            <a:xfrm>
              <a:off x="5379476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 23"/>
            <p:cNvSpPr/>
            <p:nvPr/>
          </p:nvSpPr>
          <p:spPr>
            <a:xfrm>
              <a:off x="5379476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از دست دادن خودآگاهی انعکاسی (همه دارن من رو نگاه می کنن)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5" name="Group 13"/>
          <p:cNvGrpSpPr/>
          <p:nvPr/>
        </p:nvGrpSpPr>
        <p:grpSpPr>
          <a:xfrm>
            <a:off x="837133" y="2050052"/>
            <a:ext cx="2417311" cy="1450386"/>
            <a:chOff x="61392" y="1692501"/>
            <a:chExt cx="2417311" cy="1450386"/>
          </a:xfrm>
        </p:grpSpPr>
        <p:sp>
          <p:nvSpPr>
            <p:cNvPr id="21" name="Rectangle 20"/>
            <p:cNvSpPr/>
            <p:nvPr/>
          </p:nvSpPr>
          <p:spPr>
            <a:xfrm>
              <a:off x="61392" y="1692501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61392" y="1692501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حس کنترل شخصی و عاملیت روی شرایط یا فعالیت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6" name="Group 14"/>
          <p:cNvGrpSpPr/>
          <p:nvPr/>
        </p:nvGrpSpPr>
        <p:grpSpPr>
          <a:xfrm>
            <a:off x="3496175" y="2050052"/>
            <a:ext cx="2417311" cy="1450386"/>
            <a:chOff x="2720434" y="1692501"/>
            <a:chExt cx="2417311" cy="1450386"/>
          </a:xfrm>
        </p:grpSpPr>
        <p:sp>
          <p:nvSpPr>
            <p:cNvPr id="19" name="Rectangle 18"/>
            <p:cNvSpPr/>
            <p:nvPr/>
          </p:nvSpPr>
          <p:spPr>
            <a:xfrm>
              <a:off x="2720434" y="1692501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2720434" y="1692501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بی‌زماني و از دست دادن حس  گذر زمان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0" y="5429264"/>
            <a:ext cx="2928926" cy="1143000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fa-IR" sz="3600" dirty="0" smtClean="0">
                <a:solidFill>
                  <a:srgbClr val="FFFF99"/>
                </a:solidFill>
              </a:rPr>
              <a:t>حس سیال چیست؟</a:t>
            </a:r>
            <a:endParaRPr lang="en-US" sz="3600" dirty="0">
              <a:solidFill>
                <a:srgbClr val="FFFF99"/>
              </a:solidFill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228600" y="152400"/>
            <a:ext cx="914400" cy="914400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:\kareer\pics\profissional\5-Best-Self-Confidence-Exercises-new.jpg"/>
          <p:cNvPicPr>
            <a:picLocks noChangeAspect="1" noChangeArrowheads="1"/>
          </p:cNvPicPr>
          <p:nvPr/>
        </p:nvPicPr>
        <p:blipFill>
          <a:blip r:embed="rId3" cstate="print"/>
          <a:srcRect r="17187"/>
          <a:stretch>
            <a:fillRect/>
          </a:stretch>
        </p:blipFill>
        <p:spPr bwMode="auto">
          <a:xfrm>
            <a:off x="-1451" y="0"/>
            <a:ext cx="9145451" cy="6858000"/>
          </a:xfrm>
          <a:prstGeom prst="rect">
            <a:avLst/>
          </a:prstGeom>
          <a:noFill/>
        </p:spPr>
      </p:pic>
      <p:grpSp>
        <p:nvGrpSpPr>
          <p:cNvPr id="2" name="Group 5"/>
          <p:cNvGrpSpPr/>
          <p:nvPr/>
        </p:nvGrpSpPr>
        <p:grpSpPr>
          <a:xfrm>
            <a:off x="3428992" y="357166"/>
            <a:ext cx="2417311" cy="1450386"/>
            <a:chOff x="2720434" y="383"/>
            <a:chExt cx="2417311" cy="1450386"/>
          </a:xfrm>
        </p:grpSpPr>
        <p:sp>
          <p:nvSpPr>
            <p:cNvPr id="7" name="Rectangle 6"/>
            <p:cNvSpPr/>
            <p:nvPr/>
          </p:nvSpPr>
          <p:spPr>
            <a:xfrm>
              <a:off x="2720434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2720434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ادغام هوشیاری و عمل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3" name="Group 8"/>
          <p:cNvGrpSpPr/>
          <p:nvPr/>
        </p:nvGrpSpPr>
        <p:grpSpPr>
          <a:xfrm>
            <a:off x="857224" y="357166"/>
            <a:ext cx="2417311" cy="1450386"/>
            <a:chOff x="61392" y="383"/>
            <a:chExt cx="2417311" cy="1450386"/>
          </a:xfrm>
        </p:grpSpPr>
        <p:sp>
          <p:nvSpPr>
            <p:cNvPr id="10" name="Rectangle 9"/>
            <p:cNvSpPr/>
            <p:nvPr/>
          </p:nvSpPr>
          <p:spPr>
            <a:xfrm>
              <a:off x="61392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61392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تمرکز شدید و قوی روی زمان حال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6155217" y="357934"/>
            <a:ext cx="2417311" cy="1450386"/>
            <a:chOff x="5379476" y="383"/>
            <a:chExt cx="2417311" cy="1450386"/>
          </a:xfrm>
        </p:grpSpPr>
        <p:sp>
          <p:nvSpPr>
            <p:cNvPr id="23" name="Rectangle 22"/>
            <p:cNvSpPr/>
            <p:nvPr/>
          </p:nvSpPr>
          <p:spPr>
            <a:xfrm>
              <a:off x="5379476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 23"/>
            <p:cNvSpPr/>
            <p:nvPr/>
          </p:nvSpPr>
          <p:spPr>
            <a:xfrm>
              <a:off x="5379476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از دست دادن خودآگاهی انعکاسی (همه دارن من رو نگاه می کنن)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5" name="Group 13"/>
          <p:cNvGrpSpPr/>
          <p:nvPr/>
        </p:nvGrpSpPr>
        <p:grpSpPr>
          <a:xfrm>
            <a:off x="837133" y="2050052"/>
            <a:ext cx="2417311" cy="1450386"/>
            <a:chOff x="61392" y="1692501"/>
            <a:chExt cx="2417311" cy="1450386"/>
          </a:xfrm>
        </p:grpSpPr>
        <p:sp>
          <p:nvSpPr>
            <p:cNvPr id="21" name="Rectangle 20"/>
            <p:cNvSpPr/>
            <p:nvPr/>
          </p:nvSpPr>
          <p:spPr>
            <a:xfrm>
              <a:off x="61392" y="1692501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61392" y="1692501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حس کنترل شخصی و عاملیت روی شرایط یا فعالیت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6" name="Group 14"/>
          <p:cNvGrpSpPr/>
          <p:nvPr/>
        </p:nvGrpSpPr>
        <p:grpSpPr>
          <a:xfrm>
            <a:off x="3496175" y="2050052"/>
            <a:ext cx="2417311" cy="1450386"/>
            <a:chOff x="2720434" y="1692501"/>
            <a:chExt cx="2417311" cy="1450386"/>
          </a:xfrm>
        </p:grpSpPr>
        <p:sp>
          <p:nvSpPr>
            <p:cNvPr id="19" name="Rectangle 18"/>
            <p:cNvSpPr/>
            <p:nvPr/>
          </p:nvSpPr>
          <p:spPr>
            <a:xfrm>
              <a:off x="2720434" y="1692501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2720434" y="1692501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بی‌زماني و از دست دادن حس  گذر زمان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9" name="Group 15"/>
          <p:cNvGrpSpPr/>
          <p:nvPr/>
        </p:nvGrpSpPr>
        <p:grpSpPr>
          <a:xfrm>
            <a:off x="6155217" y="2050052"/>
            <a:ext cx="2417311" cy="1450386"/>
            <a:chOff x="5379476" y="1692501"/>
            <a:chExt cx="2417311" cy="1450386"/>
          </a:xfrm>
        </p:grpSpPr>
        <p:sp>
          <p:nvSpPr>
            <p:cNvPr id="17" name="Rectangle 16"/>
            <p:cNvSpPr/>
            <p:nvPr/>
          </p:nvSpPr>
          <p:spPr>
            <a:xfrm>
              <a:off x="5379476" y="1692501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5379476" y="1692501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ارزش‌مندی فعالیت به خاطر نفس خود فعالیت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0" y="5429264"/>
            <a:ext cx="2928926" cy="1143000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fa-IR" sz="3600" dirty="0" smtClean="0">
                <a:solidFill>
                  <a:srgbClr val="FFFF99"/>
                </a:solidFill>
              </a:rPr>
              <a:t>حس سیال چیست؟</a:t>
            </a:r>
            <a:endParaRPr lang="en-US" sz="3600" dirty="0">
              <a:solidFill>
                <a:srgbClr val="FFFF99"/>
              </a:solidFill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228600" y="152400"/>
            <a:ext cx="914400" cy="914400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kareer\pics\BoredSafety.jpg"/>
          <p:cNvPicPr>
            <a:picLocks noChangeAspect="1" noChangeArrowheads="1"/>
          </p:cNvPicPr>
          <p:nvPr/>
        </p:nvPicPr>
        <p:blipFill>
          <a:blip r:embed="rId3" cstate="print"/>
          <a:srcRect l="14868" t="9259" r="6168"/>
          <a:stretch>
            <a:fillRect/>
          </a:stretch>
        </p:blipFill>
        <p:spPr bwMode="auto">
          <a:xfrm>
            <a:off x="0" y="0"/>
            <a:ext cx="9144032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"/>
            <a:ext cx="9144000" cy="1143000"/>
          </a:xfrm>
          <a:solidFill>
            <a:srgbClr val="FF0000"/>
          </a:solidFill>
        </p:spPr>
        <p:txBody>
          <a:bodyPr>
            <a:normAutofit/>
          </a:bodyPr>
          <a:lstStyle/>
          <a:p>
            <a:pPr algn="r"/>
            <a:r>
              <a:rPr lang="fa-IR" sz="3600" dirty="0" smtClean="0">
                <a:solidFill>
                  <a:srgbClr val="FFFF99"/>
                </a:solidFill>
              </a:rPr>
              <a:t>چه حسي نسبت به فعاليت حرفه‌اي خود داريد؟</a:t>
            </a:r>
            <a:endParaRPr lang="en-US" sz="3600" dirty="0">
              <a:solidFill>
                <a:srgbClr val="FFFF99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988457" y="3788229"/>
            <a:ext cx="2569029" cy="2598057"/>
          </a:xfrm>
          <a:custGeom>
            <a:avLst/>
            <a:gdLst>
              <a:gd name="connsiteX0" fmla="*/ 2569029 w 2569029"/>
              <a:gd name="connsiteY0" fmla="*/ 0 h 2598057"/>
              <a:gd name="connsiteX1" fmla="*/ 14514 w 2569029"/>
              <a:gd name="connsiteY1" fmla="*/ 1059542 h 2598057"/>
              <a:gd name="connsiteX2" fmla="*/ 0 w 2569029"/>
              <a:gd name="connsiteY2" fmla="*/ 2598057 h 2598057"/>
              <a:gd name="connsiteX3" fmla="*/ 1436914 w 2569029"/>
              <a:gd name="connsiteY3" fmla="*/ 2598057 h 2598057"/>
              <a:gd name="connsiteX4" fmla="*/ 2569029 w 2569029"/>
              <a:gd name="connsiteY4" fmla="*/ 0 h 259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9029" h="2598057">
                <a:moveTo>
                  <a:pt x="2569029" y="0"/>
                </a:moveTo>
                <a:lnTo>
                  <a:pt x="14514" y="1059542"/>
                </a:lnTo>
                <a:lnTo>
                  <a:pt x="0" y="2598057"/>
                </a:lnTo>
                <a:lnTo>
                  <a:pt x="1436914" y="2598057"/>
                </a:lnTo>
                <a:lnTo>
                  <a:pt x="2569029" y="0"/>
                </a:lnTo>
                <a:close/>
              </a:path>
            </a:pathLst>
          </a:custGeom>
          <a:solidFill>
            <a:srgbClr val="FFFF00"/>
          </a:solidFill>
          <a:ln>
            <a:solidFill>
              <a:srgbClr val="000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 rtl="1"/>
            <a:r>
              <a:rPr lang="fa-IR" sz="2800" b="1" dirty="0" smtClean="0">
                <a:ln w="11430"/>
                <a:solidFill>
                  <a:sysClr val="windowText" lastClr="00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cs typeface="B Yekan" pitchFamily="2" charset="-78"/>
              </a:rPr>
              <a:t>    بي‌علاقه</a:t>
            </a:r>
            <a:endParaRPr lang="en-US" sz="2800" b="1" dirty="0">
              <a:ln w="11430"/>
              <a:solidFill>
                <a:sysClr val="windowText" lastClr="0000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1" y="2019312"/>
            <a:ext cx="1714480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بي‌تفاوت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1" y="2876544"/>
            <a:ext cx="1714480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بي‌انگيزه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3733800"/>
            <a:ext cx="1714498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بي‌اهميت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grpSp>
        <p:nvGrpSpPr>
          <p:cNvPr id="3" name="Group 12"/>
          <p:cNvGrpSpPr/>
          <p:nvPr/>
        </p:nvGrpSpPr>
        <p:grpSpPr>
          <a:xfrm>
            <a:off x="1142976" y="1215145"/>
            <a:ext cx="6072230" cy="5440707"/>
            <a:chOff x="1142976" y="1215145"/>
            <a:chExt cx="6072230" cy="5440707"/>
          </a:xfrm>
        </p:grpSpPr>
        <p:sp>
          <p:nvSpPr>
            <p:cNvPr id="14" name="TextBox 13"/>
            <p:cNvSpPr txBox="1"/>
            <p:nvPr/>
          </p:nvSpPr>
          <p:spPr>
            <a:xfrm rot="16200000">
              <a:off x="1184766" y="3315772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rgbClr val="FFFF00"/>
                  </a:solidFill>
                  <a:cs typeface="B Yekan" pitchFamily="2" charset="-78"/>
                </a:rPr>
                <a:t>سطح چالش</a:t>
              </a:r>
              <a:endParaRPr lang="en-US" dirty="0">
                <a:solidFill>
                  <a:srgbClr val="FFFF00"/>
                </a:solidFill>
                <a:cs typeface="B Yekan" pitchFamily="2" charset="-7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56204" y="1672698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cs typeface="B Yekan" pitchFamily="2" charset="-78"/>
                </a:rPr>
                <a:t>بالا</a:t>
              </a:r>
              <a:endParaRPr lang="en-US" dirty="0">
                <a:cs typeface="B Yekan" pitchFamily="2" charset="-7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2976" y="553035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cs typeface="B Yekan" pitchFamily="2" charset="-78"/>
                </a:rPr>
                <a:t>پایین</a:t>
              </a:r>
              <a:endParaRPr lang="en-US" dirty="0">
                <a:cs typeface="B Yekan" pitchFamily="2" charset="-7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86182" y="6274378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rgbClr val="FFFF00"/>
                  </a:solidFill>
                  <a:cs typeface="B Yekan" pitchFamily="2" charset="-78"/>
                </a:rPr>
                <a:t>سطح مهارت</a:t>
              </a:r>
              <a:endParaRPr lang="en-US" dirty="0">
                <a:solidFill>
                  <a:srgbClr val="FFFF00"/>
                </a:solidFill>
                <a:cs typeface="B Yekan" pitchFamily="2" charset="-7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57356" y="628652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cs typeface="B Yekan" pitchFamily="2" charset="-78"/>
                </a:rPr>
                <a:t>پایین</a:t>
              </a:r>
              <a:endParaRPr lang="en-US" dirty="0">
                <a:cs typeface="B Yekan" pitchFamily="2" charset="-7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29322" y="628652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cs typeface="B Yekan" pitchFamily="2" charset="-78"/>
                </a:rPr>
                <a:t>بالا</a:t>
              </a:r>
              <a:endParaRPr lang="en-US" dirty="0">
                <a:cs typeface="B Yekan" pitchFamily="2" charset="-78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2000232" y="1215145"/>
              <a:ext cx="0" cy="51428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0800000">
              <a:off x="2000232" y="6357958"/>
              <a:ext cx="51435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 21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0" grpId="0" animBg="1"/>
      <p:bldP spid="1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http://i.livescience.com/images/i/000/055/350/i02/man-smell-130731.jpg?1375276750"/>
          <p:cNvPicPr>
            <a:picLocks noChangeAspect="1" noChangeArrowheads="1"/>
          </p:cNvPicPr>
          <p:nvPr/>
        </p:nvPicPr>
        <p:blipFill>
          <a:blip r:embed="rId3" cstate="print"/>
          <a:srcRect r="20312"/>
          <a:stretch>
            <a:fillRect/>
          </a:stretch>
        </p:blipFill>
        <p:spPr bwMode="auto">
          <a:xfrm>
            <a:off x="1857356" y="730133"/>
            <a:ext cx="7286644" cy="6127867"/>
          </a:xfrm>
          <a:prstGeom prst="rect">
            <a:avLst/>
          </a:prstGeom>
          <a:noFill/>
        </p:spPr>
      </p:pic>
      <p:sp>
        <p:nvSpPr>
          <p:cNvPr id="31" name="Freeform 30"/>
          <p:cNvSpPr/>
          <p:nvPr/>
        </p:nvSpPr>
        <p:spPr>
          <a:xfrm>
            <a:off x="1993692" y="1214203"/>
            <a:ext cx="3672590" cy="3612630"/>
          </a:xfrm>
          <a:custGeom>
            <a:avLst/>
            <a:gdLst>
              <a:gd name="connsiteX0" fmla="*/ 29980 w 3672590"/>
              <a:gd name="connsiteY0" fmla="*/ 3612630 h 3612630"/>
              <a:gd name="connsiteX1" fmla="*/ 2563318 w 3672590"/>
              <a:gd name="connsiteY1" fmla="*/ 2548328 h 3612630"/>
              <a:gd name="connsiteX2" fmla="*/ 3672590 w 3672590"/>
              <a:gd name="connsiteY2" fmla="*/ 0 h 3612630"/>
              <a:gd name="connsiteX3" fmla="*/ 0 w 3672590"/>
              <a:gd name="connsiteY3" fmla="*/ 0 h 3612630"/>
              <a:gd name="connsiteX4" fmla="*/ 29980 w 3672590"/>
              <a:gd name="connsiteY4" fmla="*/ 3612630 h 3612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590" h="3612630">
                <a:moveTo>
                  <a:pt x="29980" y="3612630"/>
                </a:moveTo>
                <a:lnTo>
                  <a:pt x="2563318" y="2548328"/>
                </a:lnTo>
                <a:lnTo>
                  <a:pt x="3672590" y="0"/>
                </a:lnTo>
                <a:lnTo>
                  <a:pt x="0" y="0"/>
                </a:lnTo>
                <a:cubicBezTo>
                  <a:pt x="4997" y="1204210"/>
                  <a:pt x="9993" y="2408420"/>
                  <a:pt x="29980" y="3612630"/>
                </a:cubicBez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3796" name="Picture 4" descr="http://i.livescience.com/images/i/000/055/350/i02/man-smell-130731.jpg?1375276750"/>
          <p:cNvPicPr>
            <a:picLocks noChangeAspect="1" noChangeArrowheads="1"/>
          </p:cNvPicPr>
          <p:nvPr/>
        </p:nvPicPr>
        <p:blipFill>
          <a:blip r:embed="rId3" cstate="print"/>
          <a:srcRect t="13607" r="80420"/>
          <a:stretch>
            <a:fillRect/>
          </a:stretch>
        </p:blipFill>
        <p:spPr bwMode="auto">
          <a:xfrm flipH="1">
            <a:off x="0" y="1142984"/>
            <a:ext cx="1857356" cy="5715016"/>
          </a:xfrm>
          <a:prstGeom prst="rect">
            <a:avLst/>
          </a:prstGeom>
          <a:noFill/>
        </p:spPr>
      </p:pic>
      <p:sp>
        <p:nvSpPr>
          <p:cNvPr id="39" name="Freeform 38"/>
          <p:cNvSpPr/>
          <p:nvPr/>
        </p:nvSpPr>
        <p:spPr>
          <a:xfrm>
            <a:off x="1988457" y="3788229"/>
            <a:ext cx="2569029" cy="2598057"/>
          </a:xfrm>
          <a:custGeom>
            <a:avLst/>
            <a:gdLst>
              <a:gd name="connsiteX0" fmla="*/ 2569029 w 2569029"/>
              <a:gd name="connsiteY0" fmla="*/ 0 h 2598057"/>
              <a:gd name="connsiteX1" fmla="*/ 14514 w 2569029"/>
              <a:gd name="connsiteY1" fmla="*/ 1059542 h 2598057"/>
              <a:gd name="connsiteX2" fmla="*/ 0 w 2569029"/>
              <a:gd name="connsiteY2" fmla="*/ 2598057 h 2598057"/>
              <a:gd name="connsiteX3" fmla="*/ 1436914 w 2569029"/>
              <a:gd name="connsiteY3" fmla="*/ 2598057 h 2598057"/>
              <a:gd name="connsiteX4" fmla="*/ 2569029 w 2569029"/>
              <a:gd name="connsiteY4" fmla="*/ 0 h 259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9029" h="2598057">
                <a:moveTo>
                  <a:pt x="2569029" y="0"/>
                </a:moveTo>
                <a:lnTo>
                  <a:pt x="14514" y="1059542"/>
                </a:lnTo>
                <a:lnTo>
                  <a:pt x="0" y="2598057"/>
                </a:lnTo>
                <a:lnTo>
                  <a:pt x="1436914" y="2598057"/>
                </a:lnTo>
                <a:lnTo>
                  <a:pt x="2569029" y="0"/>
                </a:lnTo>
                <a:close/>
              </a:path>
            </a:pathLst>
          </a:custGeom>
          <a:solidFill>
            <a:srgbClr val="C6D9F1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b="1" dirty="0" smtClean="0">
                <a:ln w="11430"/>
                <a:solidFill>
                  <a:sysClr val="windowText" lastClr="0000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cs typeface="B Yekan" pitchFamily="2" charset="-78"/>
              </a:rPr>
              <a:t> بي‌علاقه</a:t>
            </a:r>
            <a:endParaRPr lang="en-US" sz="2800" b="1" dirty="0">
              <a:solidFill>
                <a:srgbClr val="002060"/>
              </a:solidFill>
              <a:cs typeface="B Yekan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-24"/>
            <a:ext cx="9144000" cy="114300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چه حسي نسبت به فعاليت حرفه‌اي خود داريد؟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32" y="2057400"/>
            <a:ext cx="1714480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400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درگيري احساسي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grpSp>
        <p:nvGrpSpPr>
          <p:cNvPr id="3" name="Group 18"/>
          <p:cNvGrpSpPr/>
          <p:nvPr/>
        </p:nvGrpSpPr>
        <p:grpSpPr>
          <a:xfrm>
            <a:off x="1142976" y="1215145"/>
            <a:ext cx="6072230" cy="5440707"/>
            <a:chOff x="1142976" y="1215145"/>
            <a:chExt cx="6072230" cy="5440707"/>
          </a:xfrm>
        </p:grpSpPr>
        <p:sp>
          <p:nvSpPr>
            <p:cNvPr id="20" name="TextBox 19"/>
            <p:cNvSpPr txBox="1"/>
            <p:nvPr/>
          </p:nvSpPr>
          <p:spPr>
            <a:xfrm rot="16200000">
              <a:off x="1184766" y="3315772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rgbClr val="FFFF00"/>
                  </a:solidFill>
                  <a:cs typeface="B Yekan" pitchFamily="2" charset="-78"/>
                </a:rPr>
                <a:t>سطح چالش</a:t>
              </a:r>
              <a:endParaRPr lang="en-US" dirty="0">
                <a:solidFill>
                  <a:srgbClr val="FFFF00"/>
                </a:solidFill>
                <a:cs typeface="B Yekan" pitchFamily="2" charset="-7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56204" y="1672698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بالا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42976" y="553035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پایین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86182" y="6274378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rgbClr val="FFFF00"/>
                  </a:solidFill>
                  <a:cs typeface="B Yekan" pitchFamily="2" charset="-78"/>
                </a:rPr>
                <a:t>سطح مهارت</a:t>
              </a:r>
              <a:endParaRPr lang="en-US" dirty="0">
                <a:solidFill>
                  <a:srgbClr val="FFFF00"/>
                </a:solidFill>
                <a:cs typeface="B Yekan" pitchFamily="2" charset="-7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57356" y="628652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پایین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29322" y="628652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بالا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2000232" y="1215145"/>
              <a:ext cx="0" cy="51428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0800000">
              <a:off x="2000232" y="6357958"/>
              <a:ext cx="51435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>
            <a:off x="2797473" y="1981200"/>
            <a:ext cx="142218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نگرانی</a:t>
            </a:r>
          </a:p>
          <a:p>
            <a:pPr algn="ctr" rtl="1"/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تشویش</a:t>
            </a:r>
          </a:p>
          <a:p>
            <a:pPr algn="ctr" rtl="1"/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اضطراب</a:t>
            </a:r>
            <a:endParaRPr lang="en-US" sz="32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0" y="5486400"/>
            <a:ext cx="1714480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خودخوري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34" name="Title 1"/>
          <p:cNvSpPr txBox="1">
            <a:spLocks/>
          </p:cNvSpPr>
          <p:nvPr/>
        </p:nvSpPr>
        <p:spPr>
          <a:xfrm>
            <a:off x="32" y="2914632"/>
            <a:ext cx="1714480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استرس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1" y="3771888"/>
            <a:ext cx="1714498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noProof="0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درماندگي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0" y="4629168"/>
            <a:ext cx="1714498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آشفتگي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" descr="http://siagroup.files.wordpress.com/2013/07/zurich-swings.jpg"/>
          <p:cNvPicPr>
            <a:picLocks noChangeAspect="1" noChangeArrowheads="1"/>
          </p:cNvPicPr>
          <p:nvPr/>
        </p:nvPicPr>
        <p:blipFill>
          <a:blip r:embed="rId3" cstate="print"/>
          <a:srcRect t="20805" r="2984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2" name="Group 29"/>
          <p:cNvGrpSpPr/>
          <p:nvPr/>
        </p:nvGrpSpPr>
        <p:grpSpPr>
          <a:xfrm>
            <a:off x="1988457" y="2750820"/>
            <a:ext cx="5166723" cy="3637480"/>
            <a:chOff x="1988457" y="2750820"/>
            <a:chExt cx="5166723" cy="3637480"/>
          </a:xfrm>
        </p:grpSpPr>
        <p:sp>
          <p:nvSpPr>
            <p:cNvPr id="31" name="Freeform 30"/>
            <p:cNvSpPr/>
            <p:nvPr/>
          </p:nvSpPr>
          <p:spPr>
            <a:xfrm>
              <a:off x="1988457" y="3788229"/>
              <a:ext cx="2569029" cy="2598057"/>
            </a:xfrm>
            <a:custGeom>
              <a:avLst/>
              <a:gdLst>
                <a:gd name="connsiteX0" fmla="*/ 2569029 w 2569029"/>
                <a:gd name="connsiteY0" fmla="*/ 0 h 2598057"/>
                <a:gd name="connsiteX1" fmla="*/ 14514 w 2569029"/>
                <a:gd name="connsiteY1" fmla="*/ 1059542 h 2598057"/>
                <a:gd name="connsiteX2" fmla="*/ 0 w 2569029"/>
                <a:gd name="connsiteY2" fmla="*/ 2598057 h 2598057"/>
                <a:gd name="connsiteX3" fmla="*/ 1436914 w 2569029"/>
                <a:gd name="connsiteY3" fmla="*/ 2598057 h 2598057"/>
                <a:gd name="connsiteX4" fmla="*/ 2569029 w 2569029"/>
                <a:gd name="connsiteY4" fmla="*/ 0 h 259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9029" h="2598057">
                  <a:moveTo>
                    <a:pt x="2569029" y="0"/>
                  </a:moveTo>
                  <a:lnTo>
                    <a:pt x="14514" y="1059542"/>
                  </a:lnTo>
                  <a:lnTo>
                    <a:pt x="0" y="2598057"/>
                  </a:lnTo>
                  <a:lnTo>
                    <a:pt x="1436914" y="2598057"/>
                  </a:lnTo>
                  <a:lnTo>
                    <a:pt x="2569029" y="0"/>
                  </a:lnTo>
                  <a:close/>
                </a:path>
              </a:pathLst>
            </a:custGeom>
            <a:solidFill>
              <a:srgbClr val="C6D9F1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sz="3200" b="1" dirty="0" smtClean="0">
                  <a:ln w="11430"/>
                  <a:solidFill>
                    <a:sysClr val="windowText" lastClr="000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cs typeface="B Yekan" pitchFamily="2" charset="-78"/>
                </a:rPr>
                <a:t> بي‌علاقه</a:t>
              </a:r>
              <a:endParaRPr lang="en-US" sz="3200" b="1" dirty="0">
                <a:solidFill>
                  <a:srgbClr val="002060"/>
                </a:solidFill>
                <a:cs typeface="B Yekan" pitchFamily="2" charset="-78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>
              <a:off x="4594860" y="2750820"/>
              <a:ext cx="2560320" cy="2118360"/>
            </a:xfrm>
            <a:custGeom>
              <a:avLst/>
              <a:gdLst>
                <a:gd name="connsiteX0" fmla="*/ 0 w 2560320"/>
                <a:gd name="connsiteY0" fmla="*/ 1036320 h 2118360"/>
                <a:gd name="connsiteX1" fmla="*/ 2545080 w 2560320"/>
                <a:gd name="connsiteY1" fmla="*/ 2118360 h 2118360"/>
                <a:gd name="connsiteX2" fmla="*/ 2560320 w 2560320"/>
                <a:gd name="connsiteY2" fmla="*/ 0 h 2118360"/>
                <a:gd name="connsiteX3" fmla="*/ 0 w 2560320"/>
                <a:gd name="connsiteY3" fmla="*/ 1036320 h 211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0320" h="2118360">
                  <a:moveTo>
                    <a:pt x="0" y="1036320"/>
                  </a:moveTo>
                  <a:lnTo>
                    <a:pt x="2545080" y="2118360"/>
                  </a:lnTo>
                  <a:lnTo>
                    <a:pt x="2560320" y="0"/>
                  </a:lnTo>
                  <a:lnTo>
                    <a:pt x="0" y="103632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00000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2000" b="1" dirty="0" smtClean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cs typeface="B Yekan" pitchFamily="2" charset="-78"/>
                </a:rPr>
                <a:t>Control</a:t>
              </a:r>
              <a:endParaRPr lang="fa-IR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cs typeface="B Yekan" pitchFamily="2" charset="-78"/>
              </a:endParaRPr>
            </a:p>
            <a:p>
              <a:pPr algn="ctr"/>
              <a:r>
                <a:rPr lang="fa-IR" sz="2000" b="1" dirty="0" smtClean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cs typeface="B Yekan" pitchFamily="2" charset="-78"/>
                </a:rPr>
                <a:t>تحت كنترل</a:t>
              </a:r>
              <a:endParaRPr lang="en-US" sz="20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cs typeface="B Yekan" pitchFamily="2" charset="-78"/>
              </a:endParaRPr>
            </a:p>
          </p:txBody>
        </p:sp>
        <p:sp>
          <p:nvSpPr>
            <p:cNvPr id="37" name="Freeform 36"/>
            <p:cNvSpPr/>
            <p:nvPr/>
          </p:nvSpPr>
          <p:spPr>
            <a:xfrm>
              <a:off x="4579620" y="3810000"/>
              <a:ext cx="2560320" cy="2560320"/>
            </a:xfrm>
            <a:custGeom>
              <a:avLst/>
              <a:gdLst>
                <a:gd name="connsiteX0" fmla="*/ 0 w 2560320"/>
                <a:gd name="connsiteY0" fmla="*/ 0 h 2560320"/>
                <a:gd name="connsiteX1" fmla="*/ 1112520 w 2560320"/>
                <a:gd name="connsiteY1" fmla="*/ 2560320 h 2560320"/>
                <a:gd name="connsiteX2" fmla="*/ 2560320 w 2560320"/>
                <a:gd name="connsiteY2" fmla="*/ 2552700 h 2560320"/>
                <a:gd name="connsiteX3" fmla="*/ 2560320 w 2560320"/>
                <a:gd name="connsiteY3" fmla="*/ 1074420 h 2560320"/>
                <a:gd name="connsiteX4" fmla="*/ 0 w 2560320"/>
                <a:gd name="connsiteY4" fmla="*/ 0 h 2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0320" h="2560320">
                  <a:moveTo>
                    <a:pt x="0" y="0"/>
                  </a:moveTo>
                  <a:lnTo>
                    <a:pt x="1112520" y="2560320"/>
                  </a:lnTo>
                  <a:lnTo>
                    <a:pt x="2560320" y="2552700"/>
                  </a:lnTo>
                  <a:lnTo>
                    <a:pt x="2560320" y="1074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B9B8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002060"/>
                  </a:solidFill>
                  <a:cs typeface="B Yekan" pitchFamily="2" charset="-78"/>
                </a:rPr>
                <a:t>Relaxation</a:t>
              </a:r>
            </a:p>
            <a:p>
              <a:pPr algn="ctr"/>
              <a:r>
                <a:rPr lang="fa-IR" sz="2000" b="1" dirty="0" smtClean="0">
                  <a:solidFill>
                    <a:srgbClr val="002060"/>
                  </a:solidFill>
                  <a:cs typeface="B Yekan" pitchFamily="2" charset="-78"/>
                </a:rPr>
                <a:t>راحت</a:t>
              </a:r>
              <a:endParaRPr lang="en-US" sz="2000" b="1" dirty="0">
                <a:solidFill>
                  <a:srgbClr val="002060"/>
                </a:solidFill>
                <a:cs typeface="B Yekan" pitchFamily="2" charset="-78"/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3446218" y="3812740"/>
              <a:ext cx="2217420" cy="2575560"/>
            </a:xfrm>
            <a:custGeom>
              <a:avLst/>
              <a:gdLst>
                <a:gd name="connsiteX0" fmla="*/ 1135380 w 2217420"/>
                <a:gd name="connsiteY0" fmla="*/ 0 h 2575560"/>
                <a:gd name="connsiteX1" fmla="*/ 0 w 2217420"/>
                <a:gd name="connsiteY1" fmla="*/ 2575560 h 2575560"/>
                <a:gd name="connsiteX2" fmla="*/ 2217420 w 2217420"/>
                <a:gd name="connsiteY2" fmla="*/ 2545080 h 2575560"/>
                <a:gd name="connsiteX3" fmla="*/ 1135380 w 2217420"/>
                <a:gd name="connsiteY3" fmla="*/ 0 h 257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7420" h="2575560">
                  <a:moveTo>
                    <a:pt x="1135380" y="0"/>
                  </a:moveTo>
                  <a:lnTo>
                    <a:pt x="0" y="2575560"/>
                  </a:lnTo>
                  <a:lnTo>
                    <a:pt x="2217420" y="2545080"/>
                  </a:lnTo>
                  <a:lnTo>
                    <a:pt x="1135380" y="0"/>
                  </a:lnTo>
                  <a:close/>
                </a:path>
              </a:pathLst>
            </a:custGeom>
            <a:solidFill>
              <a:srgbClr val="8EB4E3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002060"/>
                  </a:solidFill>
                  <a:cs typeface="B Yekan" pitchFamily="2" charset="-78"/>
                </a:rPr>
                <a:t>Boredom</a:t>
              </a:r>
              <a:endParaRPr lang="fa-IR" sz="2000" b="1" dirty="0" smtClean="0">
                <a:solidFill>
                  <a:srgbClr val="002060"/>
                </a:solidFill>
                <a:cs typeface="B Yekan" pitchFamily="2" charset="-78"/>
              </a:endParaRPr>
            </a:p>
            <a:p>
              <a:pPr algn="ctr"/>
              <a:r>
                <a:rPr lang="fa-IR" sz="2000" b="1" dirty="0" smtClean="0">
                  <a:solidFill>
                    <a:srgbClr val="002060"/>
                  </a:solidFill>
                  <a:cs typeface="B Yekan" pitchFamily="2" charset="-78"/>
                </a:rPr>
                <a:t>خسته</a:t>
              </a:r>
              <a:endParaRPr lang="en-US" sz="2000" b="1" dirty="0">
                <a:solidFill>
                  <a:srgbClr val="002060"/>
                </a:solidFill>
                <a:cs typeface="B Yekan" pitchFamily="2" charset="-78"/>
              </a:endParaRPr>
            </a:p>
          </p:txBody>
        </p:sp>
      </p:grpSp>
      <p:sp>
        <p:nvSpPr>
          <p:cNvPr id="14" name="Title 1"/>
          <p:cNvSpPr txBox="1">
            <a:spLocks/>
          </p:cNvSpPr>
          <p:nvPr/>
        </p:nvSpPr>
        <p:spPr>
          <a:xfrm>
            <a:off x="0" y="-24"/>
            <a:ext cx="9144000" cy="114300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چه حسي نسبت به فعاليت حرفه‌اي خود داريد؟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grpSp>
        <p:nvGrpSpPr>
          <p:cNvPr id="3" name="Group 20"/>
          <p:cNvGrpSpPr/>
          <p:nvPr/>
        </p:nvGrpSpPr>
        <p:grpSpPr>
          <a:xfrm>
            <a:off x="1142976" y="1215145"/>
            <a:ext cx="6072230" cy="5440707"/>
            <a:chOff x="1142976" y="1215145"/>
            <a:chExt cx="6072230" cy="5440707"/>
          </a:xfrm>
        </p:grpSpPr>
        <p:sp>
          <p:nvSpPr>
            <p:cNvPr id="22" name="TextBox 21"/>
            <p:cNvSpPr txBox="1"/>
            <p:nvPr/>
          </p:nvSpPr>
          <p:spPr>
            <a:xfrm rot="16200000">
              <a:off x="1184766" y="3315772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rgbClr val="FFFF00"/>
                  </a:solidFill>
                  <a:cs typeface="B Yekan" pitchFamily="2" charset="-78"/>
                </a:rPr>
                <a:t>سطح چالش</a:t>
              </a:r>
              <a:endParaRPr lang="en-US" dirty="0">
                <a:solidFill>
                  <a:srgbClr val="FFFF00"/>
                </a:solidFill>
                <a:cs typeface="B Yekan" pitchFamily="2" charset="-7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56204" y="2071678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بالا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42976" y="553035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پایین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786182" y="6274378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rgbClr val="FFFF00"/>
                  </a:solidFill>
                  <a:cs typeface="B Yekan" pitchFamily="2" charset="-78"/>
                </a:rPr>
                <a:t>سطح مهارت</a:t>
              </a:r>
              <a:endParaRPr lang="en-US" dirty="0">
                <a:solidFill>
                  <a:srgbClr val="FFFF00"/>
                </a:solidFill>
                <a:cs typeface="B Yekan" pitchFamily="2" charset="-7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57356" y="628652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پایین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29322" y="628652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بالا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2000232" y="1215145"/>
              <a:ext cx="0" cy="51428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0800000">
              <a:off x="2000232" y="6357958"/>
              <a:ext cx="51435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Freeform 34"/>
          <p:cNvSpPr/>
          <p:nvPr/>
        </p:nvSpPr>
        <p:spPr>
          <a:xfrm>
            <a:off x="3447738" y="2743200"/>
            <a:ext cx="3717560" cy="3642610"/>
          </a:xfrm>
          <a:custGeom>
            <a:avLst/>
            <a:gdLst>
              <a:gd name="connsiteX0" fmla="*/ 3687580 w 3717560"/>
              <a:gd name="connsiteY0" fmla="*/ 0 h 3642610"/>
              <a:gd name="connsiteX1" fmla="*/ 1124262 w 3717560"/>
              <a:gd name="connsiteY1" fmla="*/ 1049311 h 3642610"/>
              <a:gd name="connsiteX2" fmla="*/ 0 w 3717560"/>
              <a:gd name="connsiteY2" fmla="*/ 3642610 h 3642610"/>
              <a:gd name="connsiteX3" fmla="*/ 3717560 w 3717560"/>
              <a:gd name="connsiteY3" fmla="*/ 3642610 h 3642610"/>
              <a:gd name="connsiteX4" fmla="*/ 3687580 w 3717560"/>
              <a:gd name="connsiteY4" fmla="*/ 0 h 364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7560" h="3642610">
                <a:moveTo>
                  <a:pt x="3687580" y="0"/>
                </a:moveTo>
                <a:lnTo>
                  <a:pt x="1124262" y="1049311"/>
                </a:lnTo>
                <a:lnTo>
                  <a:pt x="0" y="3642610"/>
                </a:lnTo>
                <a:lnTo>
                  <a:pt x="3717560" y="3642610"/>
                </a:lnTo>
                <a:cubicBezTo>
                  <a:pt x="3712563" y="2428407"/>
                  <a:pt x="3707567" y="1214203"/>
                  <a:pt x="3687580" y="0"/>
                </a:cubicBezTo>
                <a:close/>
              </a:path>
            </a:pathLst>
          </a:cu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419600" y="4343400"/>
            <a:ext cx="2590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2800" dirty="0" smtClean="0">
                <a:solidFill>
                  <a:sysClr val="windowText" lastClr="000000"/>
                </a:solidFill>
                <a:cs typeface="B Yekan" pitchFamily="2" charset="-78"/>
              </a:rPr>
              <a:t>رکود، بی‌علاقگی و خستگی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1993692" y="1214203"/>
            <a:ext cx="3672590" cy="3612630"/>
          </a:xfrm>
          <a:custGeom>
            <a:avLst/>
            <a:gdLst>
              <a:gd name="connsiteX0" fmla="*/ 29980 w 3672590"/>
              <a:gd name="connsiteY0" fmla="*/ 3612630 h 3612630"/>
              <a:gd name="connsiteX1" fmla="*/ 2563318 w 3672590"/>
              <a:gd name="connsiteY1" fmla="*/ 2548328 h 3612630"/>
              <a:gd name="connsiteX2" fmla="*/ 3672590 w 3672590"/>
              <a:gd name="connsiteY2" fmla="*/ 0 h 3612630"/>
              <a:gd name="connsiteX3" fmla="*/ 0 w 3672590"/>
              <a:gd name="connsiteY3" fmla="*/ 0 h 3612630"/>
              <a:gd name="connsiteX4" fmla="*/ 29980 w 3672590"/>
              <a:gd name="connsiteY4" fmla="*/ 3612630 h 3612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590" h="3612630">
                <a:moveTo>
                  <a:pt x="29980" y="3612630"/>
                </a:moveTo>
                <a:lnTo>
                  <a:pt x="2563318" y="2548328"/>
                </a:lnTo>
                <a:lnTo>
                  <a:pt x="3672590" y="0"/>
                </a:lnTo>
                <a:lnTo>
                  <a:pt x="0" y="0"/>
                </a:lnTo>
                <a:cubicBezTo>
                  <a:pt x="4997" y="1204210"/>
                  <a:pt x="9993" y="2408420"/>
                  <a:pt x="29980" y="361263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797473" y="1981200"/>
            <a:ext cx="142218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نگرانی</a:t>
            </a:r>
          </a:p>
          <a:p>
            <a:pPr algn="ctr" rtl="1"/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تشویش</a:t>
            </a:r>
          </a:p>
          <a:p>
            <a:pPr algn="ctr" rtl="1"/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اضطراب</a:t>
            </a:r>
            <a:endParaRPr lang="en-US" sz="32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31" y="1866912"/>
            <a:ext cx="1714480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400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عدم جذابيت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44" name="Title 1"/>
          <p:cNvSpPr txBox="1">
            <a:spLocks/>
          </p:cNvSpPr>
          <p:nvPr/>
        </p:nvSpPr>
        <p:spPr>
          <a:xfrm>
            <a:off x="31" y="2724144"/>
            <a:ext cx="1714480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كسالت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32" y="3581400"/>
            <a:ext cx="1714480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استرس پايين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1" y="4438656"/>
            <a:ext cx="1714498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400" noProof="0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ثبات وضعيت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0" y="5295936"/>
            <a:ext cx="1714498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noProof="0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عدم پويايي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www.mrwallpaper.com/wallpapers/leon-the-professional-1600x900.jpg"/>
          <p:cNvPicPr>
            <a:picLocks noChangeAspect="1" noChangeArrowheads="1"/>
          </p:cNvPicPr>
          <p:nvPr/>
        </p:nvPicPr>
        <p:blipFill>
          <a:blip r:embed="rId3" cstate="print"/>
          <a:srcRect l="25083"/>
          <a:stretch>
            <a:fillRect/>
          </a:stretch>
        </p:blipFill>
        <p:spPr bwMode="auto">
          <a:xfrm flipH="1">
            <a:off x="1249415" y="930475"/>
            <a:ext cx="7894585" cy="5927525"/>
          </a:xfrm>
          <a:prstGeom prst="rect">
            <a:avLst/>
          </a:prstGeom>
          <a:noFill/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0" y="-24"/>
            <a:ext cx="9144000" cy="114300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چه حسي نسبت به فعاليت حرفه‌اي خود داريد؟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pic>
        <p:nvPicPr>
          <p:cNvPr id="23556" name="Picture 4" descr="http://www.mrwallpaper.com/wallpapers/leon-the-professional-1600x900.jpg"/>
          <p:cNvPicPr>
            <a:picLocks noChangeAspect="1" noChangeArrowheads="1"/>
          </p:cNvPicPr>
          <p:nvPr/>
        </p:nvPicPr>
        <p:blipFill>
          <a:blip r:embed="rId3" cstate="print"/>
          <a:srcRect l="469" t="33333" r="91562"/>
          <a:stretch>
            <a:fillRect/>
          </a:stretch>
        </p:blipFill>
        <p:spPr bwMode="auto">
          <a:xfrm>
            <a:off x="0" y="1142984"/>
            <a:ext cx="1285852" cy="5715016"/>
          </a:xfrm>
          <a:prstGeom prst="rect">
            <a:avLst/>
          </a:prstGeom>
          <a:noFill/>
        </p:spPr>
      </p:pic>
      <p:grpSp>
        <p:nvGrpSpPr>
          <p:cNvPr id="2" name="Group 33"/>
          <p:cNvGrpSpPr/>
          <p:nvPr/>
        </p:nvGrpSpPr>
        <p:grpSpPr>
          <a:xfrm>
            <a:off x="1988457" y="1214422"/>
            <a:ext cx="5160383" cy="5171864"/>
            <a:chOff x="1988457" y="1214422"/>
            <a:chExt cx="5160383" cy="5171864"/>
          </a:xfrm>
        </p:grpSpPr>
        <p:sp>
          <p:nvSpPr>
            <p:cNvPr id="26" name="Freeform 25"/>
            <p:cNvSpPr/>
            <p:nvPr/>
          </p:nvSpPr>
          <p:spPr>
            <a:xfrm>
              <a:off x="1988457" y="3788229"/>
              <a:ext cx="2569029" cy="2598057"/>
            </a:xfrm>
            <a:custGeom>
              <a:avLst/>
              <a:gdLst>
                <a:gd name="connsiteX0" fmla="*/ 2569029 w 2569029"/>
                <a:gd name="connsiteY0" fmla="*/ 0 h 2598057"/>
                <a:gd name="connsiteX1" fmla="*/ 14514 w 2569029"/>
                <a:gd name="connsiteY1" fmla="*/ 1059542 h 2598057"/>
                <a:gd name="connsiteX2" fmla="*/ 0 w 2569029"/>
                <a:gd name="connsiteY2" fmla="*/ 2598057 h 2598057"/>
                <a:gd name="connsiteX3" fmla="*/ 1436914 w 2569029"/>
                <a:gd name="connsiteY3" fmla="*/ 2598057 h 2598057"/>
                <a:gd name="connsiteX4" fmla="*/ 2569029 w 2569029"/>
                <a:gd name="connsiteY4" fmla="*/ 0 h 259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9029" h="2598057">
                  <a:moveTo>
                    <a:pt x="2569029" y="0"/>
                  </a:moveTo>
                  <a:lnTo>
                    <a:pt x="14514" y="1059542"/>
                  </a:lnTo>
                  <a:lnTo>
                    <a:pt x="0" y="2598057"/>
                  </a:lnTo>
                  <a:lnTo>
                    <a:pt x="1436914" y="2598057"/>
                  </a:lnTo>
                  <a:lnTo>
                    <a:pt x="2569029" y="0"/>
                  </a:lnTo>
                  <a:close/>
                </a:path>
              </a:pathLst>
            </a:custGeom>
            <a:solidFill>
              <a:srgbClr val="C6D9F1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sz="3200" b="1" dirty="0" smtClean="0">
                  <a:ln w="11430"/>
                  <a:solidFill>
                    <a:sysClr val="windowText" lastClr="000000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cs typeface="B Yekan" pitchFamily="2" charset="-78"/>
                </a:rPr>
                <a:t> بي‌علاقه</a:t>
              </a:r>
              <a:endParaRPr lang="en-US" sz="3200" b="1" dirty="0">
                <a:solidFill>
                  <a:srgbClr val="002060"/>
                </a:solidFill>
                <a:cs typeface="B Yekan" pitchFamily="2" charset="-78"/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596140" y="1214422"/>
              <a:ext cx="2552700" cy="2552700"/>
            </a:xfrm>
            <a:custGeom>
              <a:avLst/>
              <a:gdLst>
                <a:gd name="connsiteX0" fmla="*/ 0 w 2552700"/>
                <a:gd name="connsiteY0" fmla="*/ 2552700 h 2552700"/>
                <a:gd name="connsiteX1" fmla="*/ 2552700 w 2552700"/>
                <a:gd name="connsiteY1" fmla="*/ 1508760 h 2552700"/>
                <a:gd name="connsiteX2" fmla="*/ 2552700 w 2552700"/>
                <a:gd name="connsiteY2" fmla="*/ 22860 h 2552700"/>
                <a:gd name="connsiteX3" fmla="*/ 1097280 w 2552700"/>
                <a:gd name="connsiteY3" fmla="*/ 0 h 2552700"/>
                <a:gd name="connsiteX4" fmla="*/ 0 w 2552700"/>
                <a:gd name="connsiteY4" fmla="*/ 2552700 h 255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700" h="2552700">
                  <a:moveTo>
                    <a:pt x="0" y="2552700"/>
                  </a:moveTo>
                  <a:lnTo>
                    <a:pt x="2552700" y="1508760"/>
                  </a:lnTo>
                  <a:lnTo>
                    <a:pt x="2552700" y="22860"/>
                  </a:lnTo>
                  <a:lnTo>
                    <a:pt x="1097280" y="0"/>
                  </a:lnTo>
                  <a:lnTo>
                    <a:pt x="0" y="2552700"/>
                  </a:lnTo>
                  <a:close/>
                </a:path>
              </a:pathLst>
            </a:custGeom>
            <a:solidFill>
              <a:srgbClr val="FFFF00"/>
            </a:solidFill>
            <a:ln>
              <a:solidFill>
                <a:srgbClr val="00000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00206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cs typeface="B Yekan" pitchFamily="2" charset="-78"/>
                </a:rPr>
                <a:t>Flow</a:t>
              </a:r>
              <a:endParaRPr lang="fa-IR" sz="2000" b="1" dirty="0" smtClean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B Yekan" pitchFamily="2" charset="-78"/>
              </a:endParaRPr>
            </a:p>
            <a:p>
              <a:pPr algn="ctr"/>
              <a:r>
                <a:rPr lang="fa-IR" sz="2000" b="1" dirty="0" smtClean="0">
                  <a:solidFill>
                    <a:srgbClr val="00206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cs typeface="B Yekan" pitchFamily="2" charset="-78"/>
                </a:rPr>
                <a:t>حس سيال</a:t>
              </a:r>
              <a:endParaRPr lang="en-US" sz="2000" b="1" dirty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B Yekan" pitchFamily="2" charset="-78"/>
              </a:endParaRPr>
            </a:p>
          </p:txBody>
        </p:sp>
      </p:grpSp>
      <p:sp>
        <p:nvSpPr>
          <p:cNvPr id="17" name="Title 1"/>
          <p:cNvSpPr txBox="1">
            <a:spLocks/>
          </p:cNvSpPr>
          <p:nvPr/>
        </p:nvSpPr>
        <p:spPr>
          <a:xfrm>
            <a:off x="32" y="1905000"/>
            <a:ext cx="1714480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تسلط </a:t>
            </a: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كامل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2" y="2762232"/>
            <a:ext cx="1714480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چالش مهارتي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1" y="3619488"/>
            <a:ext cx="1714498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noProof="0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بازخور روشن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0" y="4476768"/>
            <a:ext cx="1714498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تمركز شديد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0" y="5334000"/>
            <a:ext cx="1714498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noProof="0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اهميت لذت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1184766" y="331577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solidFill>
                  <a:srgbClr val="FFFF00"/>
                </a:solidFill>
                <a:cs typeface="B Yekan" pitchFamily="2" charset="-78"/>
              </a:rPr>
              <a:t>سطح چالش</a:t>
            </a:r>
            <a:endParaRPr lang="en-US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6204" y="167269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بالا</a:t>
            </a:r>
            <a:endParaRPr lang="en-US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42976" y="5530350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پایین</a:t>
            </a:r>
            <a:endParaRPr lang="en-US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86182" y="627437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solidFill>
                  <a:srgbClr val="FFFF00"/>
                </a:solidFill>
                <a:cs typeface="B Yekan" pitchFamily="2" charset="-78"/>
              </a:rPr>
              <a:t>سطح مهارت</a:t>
            </a:r>
            <a:endParaRPr lang="en-US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57356" y="6286520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پایین</a:t>
            </a:r>
            <a:endParaRPr lang="en-US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929322" y="6286520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بالا</a:t>
            </a:r>
            <a:endParaRPr lang="en-US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2000232" y="1215145"/>
            <a:ext cx="0" cy="51428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>
            <a:off x="2000232" y="6357958"/>
            <a:ext cx="51435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eform 41"/>
          <p:cNvSpPr/>
          <p:nvPr/>
        </p:nvSpPr>
        <p:spPr>
          <a:xfrm>
            <a:off x="1993692" y="1214203"/>
            <a:ext cx="3672590" cy="3612630"/>
          </a:xfrm>
          <a:custGeom>
            <a:avLst/>
            <a:gdLst>
              <a:gd name="connsiteX0" fmla="*/ 29980 w 3672590"/>
              <a:gd name="connsiteY0" fmla="*/ 3612630 h 3612630"/>
              <a:gd name="connsiteX1" fmla="*/ 2563318 w 3672590"/>
              <a:gd name="connsiteY1" fmla="*/ 2548328 h 3612630"/>
              <a:gd name="connsiteX2" fmla="*/ 3672590 w 3672590"/>
              <a:gd name="connsiteY2" fmla="*/ 0 h 3612630"/>
              <a:gd name="connsiteX3" fmla="*/ 0 w 3672590"/>
              <a:gd name="connsiteY3" fmla="*/ 0 h 3612630"/>
              <a:gd name="connsiteX4" fmla="*/ 29980 w 3672590"/>
              <a:gd name="connsiteY4" fmla="*/ 3612630 h 3612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590" h="3612630">
                <a:moveTo>
                  <a:pt x="29980" y="3612630"/>
                </a:moveTo>
                <a:lnTo>
                  <a:pt x="2563318" y="2548328"/>
                </a:lnTo>
                <a:lnTo>
                  <a:pt x="3672590" y="0"/>
                </a:lnTo>
                <a:lnTo>
                  <a:pt x="0" y="0"/>
                </a:lnTo>
                <a:cubicBezTo>
                  <a:pt x="4997" y="1204210"/>
                  <a:pt x="9993" y="2408420"/>
                  <a:pt x="29980" y="361263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Freeform 44"/>
          <p:cNvSpPr/>
          <p:nvPr/>
        </p:nvSpPr>
        <p:spPr>
          <a:xfrm>
            <a:off x="3447738" y="2743200"/>
            <a:ext cx="3717560" cy="3642610"/>
          </a:xfrm>
          <a:custGeom>
            <a:avLst/>
            <a:gdLst>
              <a:gd name="connsiteX0" fmla="*/ 3687580 w 3717560"/>
              <a:gd name="connsiteY0" fmla="*/ 0 h 3642610"/>
              <a:gd name="connsiteX1" fmla="*/ 1124262 w 3717560"/>
              <a:gd name="connsiteY1" fmla="*/ 1049311 h 3642610"/>
              <a:gd name="connsiteX2" fmla="*/ 0 w 3717560"/>
              <a:gd name="connsiteY2" fmla="*/ 3642610 h 3642610"/>
              <a:gd name="connsiteX3" fmla="*/ 3717560 w 3717560"/>
              <a:gd name="connsiteY3" fmla="*/ 3642610 h 3642610"/>
              <a:gd name="connsiteX4" fmla="*/ 3687580 w 3717560"/>
              <a:gd name="connsiteY4" fmla="*/ 0 h 364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7560" h="3642610">
                <a:moveTo>
                  <a:pt x="3687580" y="0"/>
                </a:moveTo>
                <a:lnTo>
                  <a:pt x="1124262" y="1049311"/>
                </a:lnTo>
                <a:lnTo>
                  <a:pt x="0" y="3642610"/>
                </a:lnTo>
                <a:lnTo>
                  <a:pt x="3717560" y="3642610"/>
                </a:lnTo>
                <a:cubicBezTo>
                  <a:pt x="3712563" y="2428407"/>
                  <a:pt x="3707567" y="1214203"/>
                  <a:pt x="3687580" y="0"/>
                </a:cubicBezTo>
                <a:close/>
              </a:path>
            </a:pathLst>
          </a:custGeom>
          <a:solidFill>
            <a:srgbClr val="93CDDD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419600" y="4343400"/>
            <a:ext cx="2590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رکود، بی‌علاقگی و خستگی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797473" y="1981200"/>
            <a:ext cx="142218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نگرانی</a:t>
            </a:r>
          </a:p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تشویش</a:t>
            </a:r>
          </a:p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اضطراب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 descr="C:\Documents and Settings\Mahdi\Desktop\Paterson,_New_Jersey_-_Textiles._An_old_silk-worker_(now_unable_to_work)_living_on_earnings_of_a_roomer._-_NARA_-_518612.jpg"/>
          <p:cNvPicPr>
            <a:picLocks noChangeAspect="1" noChangeArrowheads="1"/>
          </p:cNvPicPr>
          <p:nvPr/>
        </p:nvPicPr>
        <p:blipFill>
          <a:blip r:embed="rId2" cstate="print"/>
          <a:srcRect l="2500" t="4444" r="3333" b="333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600" y="76200"/>
            <a:ext cx="5486400" cy="1143000"/>
          </a:xfrm>
        </p:spPr>
        <p:txBody>
          <a:bodyPr/>
          <a:lstStyle/>
          <a:p>
            <a:r>
              <a:rPr lang="fa-IR" dirty="0" smtClean="0">
                <a:solidFill>
                  <a:srgbClr val="FFFF00"/>
                </a:solidFill>
              </a:rPr>
              <a:t>نگرش سنتی به شغل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9458" name="AutoShape 2" descr="http://upload.wikimedia.org/wikipedia/commons/1/1d/Paterson,_New_Jersey_-_Textiles._An_old_silk-worker_(now_unable_to_work)_living_on_earnings_of_a_roomer._-_NARA_-_51861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33"/>
          <p:cNvGrpSpPr/>
          <p:nvPr/>
        </p:nvGrpSpPr>
        <p:grpSpPr>
          <a:xfrm>
            <a:off x="1988457" y="847936"/>
            <a:ext cx="5160383" cy="5171864"/>
            <a:chOff x="1988457" y="1214422"/>
            <a:chExt cx="5160383" cy="5171864"/>
          </a:xfrm>
        </p:grpSpPr>
        <p:sp>
          <p:nvSpPr>
            <p:cNvPr id="28" name="Freeform 27"/>
            <p:cNvSpPr/>
            <p:nvPr/>
          </p:nvSpPr>
          <p:spPr>
            <a:xfrm>
              <a:off x="1988457" y="3788229"/>
              <a:ext cx="2569029" cy="2598057"/>
            </a:xfrm>
            <a:custGeom>
              <a:avLst/>
              <a:gdLst>
                <a:gd name="connsiteX0" fmla="*/ 2569029 w 2569029"/>
                <a:gd name="connsiteY0" fmla="*/ 0 h 2598057"/>
                <a:gd name="connsiteX1" fmla="*/ 14514 w 2569029"/>
                <a:gd name="connsiteY1" fmla="*/ 1059542 h 2598057"/>
                <a:gd name="connsiteX2" fmla="*/ 0 w 2569029"/>
                <a:gd name="connsiteY2" fmla="*/ 2598057 h 2598057"/>
                <a:gd name="connsiteX3" fmla="*/ 1436914 w 2569029"/>
                <a:gd name="connsiteY3" fmla="*/ 2598057 h 2598057"/>
                <a:gd name="connsiteX4" fmla="*/ 2569029 w 2569029"/>
                <a:gd name="connsiteY4" fmla="*/ 0 h 259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9029" h="2598057">
                  <a:moveTo>
                    <a:pt x="2569029" y="0"/>
                  </a:moveTo>
                  <a:lnTo>
                    <a:pt x="14514" y="1059542"/>
                  </a:lnTo>
                  <a:lnTo>
                    <a:pt x="0" y="2598057"/>
                  </a:lnTo>
                  <a:lnTo>
                    <a:pt x="1436914" y="2598057"/>
                  </a:lnTo>
                  <a:lnTo>
                    <a:pt x="2569029" y="0"/>
                  </a:lnTo>
                  <a:close/>
                </a:path>
              </a:pathLst>
            </a:custGeom>
            <a:solidFill>
              <a:srgbClr val="C6D9F1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b="1" dirty="0">
                <a:solidFill>
                  <a:srgbClr val="002060"/>
                </a:solidFill>
                <a:cs typeface="B Yekan" pitchFamily="2" charset="-78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4596140" y="1214422"/>
              <a:ext cx="2552700" cy="2552700"/>
            </a:xfrm>
            <a:custGeom>
              <a:avLst/>
              <a:gdLst>
                <a:gd name="connsiteX0" fmla="*/ 0 w 2552700"/>
                <a:gd name="connsiteY0" fmla="*/ 2552700 h 2552700"/>
                <a:gd name="connsiteX1" fmla="*/ 2552700 w 2552700"/>
                <a:gd name="connsiteY1" fmla="*/ 1508760 h 2552700"/>
                <a:gd name="connsiteX2" fmla="*/ 2552700 w 2552700"/>
                <a:gd name="connsiteY2" fmla="*/ 22860 h 2552700"/>
                <a:gd name="connsiteX3" fmla="*/ 1097280 w 2552700"/>
                <a:gd name="connsiteY3" fmla="*/ 0 h 2552700"/>
                <a:gd name="connsiteX4" fmla="*/ 0 w 2552700"/>
                <a:gd name="connsiteY4" fmla="*/ 2552700 h 255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700" h="2552700">
                  <a:moveTo>
                    <a:pt x="0" y="2552700"/>
                  </a:moveTo>
                  <a:lnTo>
                    <a:pt x="2552700" y="1508760"/>
                  </a:lnTo>
                  <a:lnTo>
                    <a:pt x="2552700" y="22860"/>
                  </a:lnTo>
                  <a:lnTo>
                    <a:pt x="1097280" y="0"/>
                  </a:lnTo>
                  <a:lnTo>
                    <a:pt x="0" y="2552700"/>
                  </a:lnTo>
                  <a:close/>
                </a:path>
              </a:pathLst>
            </a:custGeom>
            <a:solidFill>
              <a:srgbClr val="FFFF00"/>
            </a:solidFill>
            <a:ln>
              <a:solidFill>
                <a:srgbClr val="00000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B Yekan" pitchFamily="2" charset="-78"/>
              </a:endParaRPr>
            </a:p>
          </p:txBody>
        </p:sp>
      </p:grpSp>
      <p:sp>
        <p:nvSpPr>
          <p:cNvPr id="31" name="Freeform 30"/>
          <p:cNvSpPr/>
          <p:nvPr/>
        </p:nvSpPr>
        <p:spPr>
          <a:xfrm>
            <a:off x="1993692" y="883170"/>
            <a:ext cx="3672590" cy="3612630"/>
          </a:xfrm>
          <a:custGeom>
            <a:avLst/>
            <a:gdLst>
              <a:gd name="connsiteX0" fmla="*/ 29980 w 3672590"/>
              <a:gd name="connsiteY0" fmla="*/ 3612630 h 3612630"/>
              <a:gd name="connsiteX1" fmla="*/ 2563318 w 3672590"/>
              <a:gd name="connsiteY1" fmla="*/ 2548328 h 3612630"/>
              <a:gd name="connsiteX2" fmla="*/ 3672590 w 3672590"/>
              <a:gd name="connsiteY2" fmla="*/ 0 h 3612630"/>
              <a:gd name="connsiteX3" fmla="*/ 0 w 3672590"/>
              <a:gd name="connsiteY3" fmla="*/ 0 h 3612630"/>
              <a:gd name="connsiteX4" fmla="*/ 29980 w 3672590"/>
              <a:gd name="connsiteY4" fmla="*/ 3612630 h 3612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590" h="3612630">
                <a:moveTo>
                  <a:pt x="29980" y="3612630"/>
                </a:moveTo>
                <a:lnTo>
                  <a:pt x="2563318" y="2548328"/>
                </a:lnTo>
                <a:lnTo>
                  <a:pt x="3672590" y="0"/>
                </a:lnTo>
                <a:lnTo>
                  <a:pt x="0" y="0"/>
                </a:lnTo>
                <a:cubicBezTo>
                  <a:pt x="4997" y="1204210"/>
                  <a:pt x="9993" y="2408420"/>
                  <a:pt x="29980" y="361263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3447738" y="2362200"/>
            <a:ext cx="3717560" cy="3642610"/>
          </a:xfrm>
          <a:custGeom>
            <a:avLst/>
            <a:gdLst>
              <a:gd name="connsiteX0" fmla="*/ 3687580 w 3717560"/>
              <a:gd name="connsiteY0" fmla="*/ 0 h 3642610"/>
              <a:gd name="connsiteX1" fmla="*/ 1124262 w 3717560"/>
              <a:gd name="connsiteY1" fmla="*/ 1049311 h 3642610"/>
              <a:gd name="connsiteX2" fmla="*/ 0 w 3717560"/>
              <a:gd name="connsiteY2" fmla="*/ 3642610 h 3642610"/>
              <a:gd name="connsiteX3" fmla="*/ 3717560 w 3717560"/>
              <a:gd name="connsiteY3" fmla="*/ 3642610 h 3642610"/>
              <a:gd name="connsiteX4" fmla="*/ 3687580 w 3717560"/>
              <a:gd name="connsiteY4" fmla="*/ 0 h 364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7560" h="3642610">
                <a:moveTo>
                  <a:pt x="3687580" y="0"/>
                </a:moveTo>
                <a:lnTo>
                  <a:pt x="1124262" y="1049311"/>
                </a:lnTo>
                <a:lnTo>
                  <a:pt x="0" y="3642610"/>
                </a:lnTo>
                <a:lnTo>
                  <a:pt x="3717560" y="3642610"/>
                </a:lnTo>
                <a:cubicBezTo>
                  <a:pt x="3712563" y="2428407"/>
                  <a:pt x="3707567" y="1214203"/>
                  <a:pt x="3687580" y="0"/>
                </a:cubicBezTo>
                <a:close/>
              </a:path>
            </a:pathLst>
          </a:custGeom>
          <a:solidFill>
            <a:srgbClr val="93CDDD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5" name="Group 34"/>
          <p:cNvGrpSpPr/>
          <p:nvPr/>
        </p:nvGrpSpPr>
        <p:grpSpPr>
          <a:xfrm>
            <a:off x="1071538" y="872465"/>
            <a:ext cx="6143668" cy="5533040"/>
            <a:chOff x="1071538" y="1215145"/>
            <a:chExt cx="6143668" cy="5533040"/>
          </a:xfrm>
        </p:grpSpPr>
        <p:sp>
          <p:nvSpPr>
            <p:cNvPr id="36" name="TextBox 35"/>
            <p:cNvSpPr txBox="1"/>
            <p:nvPr/>
          </p:nvSpPr>
          <p:spPr>
            <a:xfrm rot="16200000">
              <a:off x="1041530" y="3412843"/>
              <a:ext cx="15723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400" dirty="0" smtClean="0">
                  <a:cs typeface="B Yekan" pitchFamily="2" charset="-78"/>
                </a:rPr>
                <a:t>سطح چالش</a:t>
              </a:r>
              <a:endParaRPr lang="en-US" sz="2400" dirty="0">
                <a:cs typeface="B Yekan" pitchFamily="2" charset="-7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56204" y="1672698"/>
              <a:ext cx="1285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400" dirty="0" smtClean="0">
                  <a:cs typeface="B Yekan" pitchFamily="2" charset="-78"/>
                </a:rPr>
                <a:t>بالا</a:t>
              </a:r>
              <a:endParaRPr lang="en-US" sz="2400" dirty="0">
                <a:cs typeface="B Yekan" pitchFamily="2" charset="-78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71538" y="5530350"/>
              <a:ext cx="1285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400" dirty="0" smtClean="0">
                  <a:cs typeface="B Yekan" pitchFamily="2" charset="-78"/>
                </a:rPr>
                <a:t>پایین</a:t>
              </a:r>
              <a:endParaRPr lang="en-US" sz="2400" dirty="0">
                <a:cs typeface="B Yekan" pitchFamily="2" charset="-7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786182" y="6274378"/>
              <a:ext cx="1785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400" dirty="0" smtClean="0">
                  <a:cs typeface="B Yekan" pitchFamily="2" charset="-78"/>
                </a:rPr>
                <a:t>سطح مهارت</a:t>
              </a:r>
              <a:endParaRPr lang="en-US" sz="2400" dirty="0">
                <a:cs typeface="B Yekan" pitchFamily="2" charset="-7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57356" y="6286520"/>
              <a:ext cx="1285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400" dirty="0" smtClean="0">
                  <a:cs typeface="B Yekan" pitchFamily="2" charset="-78"/>
                </a:rPr>
                <a:t>پایین</a:t>
              </a:r>
              <a:endParaRPr lang="en-US" sz="2400" dirty="0">
                <a:cs typeface="B Yekan" pitchFamily="2" charset="-78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929322" y="6286520"/>
              <a:ext cx="1285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400" dirty="0" smtClean="0">
                  <a:cs typeface="B Yekan" pitchFamily="2" charset="-78"/>
                </a:rPr>
                <a:t>بالا</a:t>
              </a:r>
              <a:endParaRPr lang="en-US" sz="2400" dirty="0">
                <a:cs typeface="B Yekan" pitchFamily="2" charset="-78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2000232" y="1215145"/>
              <a:ext cx="0" cy="51428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10800000">
              <a:off x="2000232" y="6357958"/>
              <a:ext cx="51435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 rot="5400000">
            <a:off x="6784197" y="1107265"/>
            <a:ext cx="1643074" cy="857256"/>
          </a:xfrm>
          <a:noFill/>
        </p:spPr>
        <p:txBody>
          <a:bodyPr>
            <a:normAutofit/>
          </a:bodyPr>
          <a:lstStyle/>
          <a:p>
            <a:r>
              <a:rPr lang="fa-IR" sz="3200" dirty="0" smtClean="0"/>
              <a:t>مهارت بالا</a:t>
            </a:r>
            <a:endParaRPr lang="en-US" sz="3200" dirty="0"/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5643570" y="123802"/>
            <a:ext cx="2357454" cy="7143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چالش بالا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46" name="Wave 45"/>
          <p:cNvSpPr/>
          <p:nvPr/>
        </p:nvSpPr>
        <p:spPr>
          <a:xfrm rot="19201823">
            <a:off x="2493775" y="2747752"/>
            <a:ext cx="4014463" cy="1214446"/>
          </a:xfrm>
          <a:prstGeom prst="wave">
            <a:avLst/>
          </a:prstGeom>
          <a:solidFill>
            <a:srgbClr val="FFFF00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 smtClean="0">
                <a:solidFill>
                  <a:srgbClr val="002060"/>
                </a:solidFill>
                <a:cs typeface="B Yagut" pitchFamily="2" charset="-78"/>
              </a:rPr>
              <a:t>مسير رسيدن به حس سيال</a:t>
            </a:r>
            <a:endParaRPr lang="en-US" sz="2800" dirty="0">
              <a:solidFill>
                <a:srgbClr val="002060"/>
              </a:solidFill>
              <a:cs typeface="B Yagut" pitchFamily="2" charset="-78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752600" y="533400"/>
            <a:ext cx="5791200" cy="60297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dirty="0">
              <a:cs typeface="12   Yagut_shsmrt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643454"/>
            <a:ext cx="9144000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i="0" u="none" strike="noStrike" kern="120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www.slideshare.net/mahdinasseri</a:t>
            </a:r>
            <a:endParaRPr kumimoji="0" lang="en-US" sz="8800" i="0" u="none" strike="noStrike" kern="120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5" name="Oval 4"/>
          <p:cNvSpPr/>
          <p:nvPr/>
        </p:nvSpPr>
        <p:spPr>
          <a:xfrm>
            <a:off x="2590800" y="381000"/>
            <a:ext cx="3886200" cy="3733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مرا دنبال کنید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0417" t="14166" r="15624" b="10000"/>
          <a:stretch>
            <a:fillRect/>
          </a:stretch>
        </p:blipFill>
        <p:spPr bwMode="auto">
          <a:xfrm>
            <a:off x="0" y="998113"/>
            <a:ext cx="9144000" cy="585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i="0" u="none" strike="noStrike" kern="120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www.mnasseri.ir</a:t>
            </a:r>
            <a:endParaRPr kumimoji="0" lang="en-US" sz="13800" i="0" u="none" strike="noStrike" kern="120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 descr="C:\Documents and Settings\Mahdi\Desktop\Paterson,_New_Jersey_-_Textiles._An_old_silk-worker_(now_unable_to_work)_living_on_earnings_of_a_roomer._-_NARA_-_518612.jp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500" t="4444" r="3333" b="333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600" y="76200"/>
            <a:ext cx="5486400" cy="1143000"/>
          </a:xfrm>
        </p:spPr>
        <p:txBody>
          <a:bodyPr/>
          <a:lstStyle/>
          <a:p>
            <a:r>
              <a:rPr lang="fa-IR" dirty="0" smtClean="0">
                <a:solidFill>
                  <a:srgbClr val="C00000"/>
                </a:solidFill>
              </a:rPr>
              <a:t>نگرش سنتی به شغل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458" name="AutoShape 2" descr="http://upload.wikimedia.org/wikipedia/commons/1/1d/Paterson,_New_Jersey_-_Textiles._An_old_silk-worker_(now_unable_to_work)_living_on_earnings_of_a_roomer._-_NARA_-_51861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05400" y="1534180"/>
            <a:ext cx="358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برنامه‌ای برای تمام عمر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800" y="2905780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نیاز به یک مهارت فنی همیشگی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29000" y="359158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آغاز از سطوح پایین و ارتقا تدریجی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0" y="2209800"/>
            <a:ext cx="716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آموزش اولیه مبتنی بر شغل‌های از پیش تعریف شده 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29000" y="427738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یکبار مشغول شو، یک عمر تحمل کن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9000" y="4953000"/>
            <a:ext cx="525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فرصت‌ها را از دست دیگران بقاپ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1" name="Picture 5" descr="C:\Documents and Settings\Mahdi\Desktop\Paterson,_New_Jersey_-_Textiles._An_old_silk-worker_(now_unable_to_work)_living_on_earnings_of_a_roomer._-_NARA_-_518612.jpg"/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</a:blip>
          <a:srcRect l="2500" t="4444" r="3333" b="333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600" y="76200"/>
            <a:ext cx="5486400" cy="1143000"/>
          </a:xfrm>
        </p:spPr>
        <p:txBody>
          <a:bodyPr/>
          <a:lstStyle/>
          <a:p>
            <a:r>
              <a:rPr lang="fa-IR" dirty="0" smtClean="0">
                <a:solidFill>
                  <a:srgbClr val="C00000"/>
                </a:solidFill>
              </a:rPr>
              <a:t>نگرش سنتی به شغل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9458" name="AutoShape 2" descr="http://upload.wikimedia.org/wikipedia/commons/1/1d/Paterson,_New_Jersey_-_Textiles._An_old_silk-worker_(now_unable_to_work)_living_on_earnings_of_a_roomer._-_NARA_-_51861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295400" y="1299147"/>
            <a:ext cx="6642623" cy="3806253"/>
            <a:chOff x="1510777" y="2133600"/>
            <a:chExt cx="5042423" cy="2815653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1600200" y="2971800"/>
              <a:ext cx="1981200" cy="182880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581400" y="2971800"/>
              <a:ext cx="2819400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 rot="18983134">
              <a:off x="1510777" y="3346374"/>
              <a:ext cx="1600200" cy="4781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3600" dirty="0" smtClean="0">
                  <a:solidFill>
                    <a:schemeClr val="bg1">
                      <a:lumMod val="95000"/>
                      <a:lumOff val="5000"/>
                    </a:schemeClr>
                  </a:solidFill>
                  <a:cs typeface="B Yekan" pitchFamily="2" charset="-78"/>
                </a:rPr>
                <a:t>آموزش</a:t>
              </a:r>
              <a:endParaRPr lang="en-US" sz="3600" dirty="0">
                <a:solidFill>
                  <a:schemeClr val="bg1">
                    <a:lumMod val="95000"/>
                    <a:lumOff val="5000"/>
                  </a:schemeClr>
                </a:solidFill>
                <a:cs typeface="B Yekan" pitchFamily="2" charset="-7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267200" y="2514600"/>
              <a:ext cx="1600200" cy="4781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3600" dirty="0" smtClean="0">
                  <a:solidFill>
                    <a:schemeClr val="bg1">
                      <a:lumMod val="95000"/>
                      <a:lumOff val="5000"/>
                    </a:schemeClr>
                  </a:solidFill>
                  <a:cs typeface="B Yekan" pitchFamily="2" charset="-78"/>
                </a:rPr>
                <a:t>شغل</a:t>
              </a:r>
              <a:endParaRPr lang="en-US" sz="3600" dirty="0">
                <a:solidFill>
                  <a:schemeClr val="bg1">
                    <a:lumMod val="95000"/>
                    <a:lumOff val="5000"/>
                  </a:schemeClr>
                </a:solidFill>
                <a:cs typeface="B Yekan" pitchFamily="2" charset="-78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1801318" y="3352800"/>
              <a:ext cx="4751882" cy="1596453"/>
            </a:xfrm>
            <a:custGeom>
              <a:avLst/>
              <a:gdLst>
                <a:gd name="connsiteX0" fmla="*/ 0 w 4751882"/>
                <a:gd name="connsiteY0" fmla="*/ 1596453 h 1596453"/>
                <a:gd name="connsiteX1" fmla="*/ 1064302 w 4751882"/>
                <a:gd name="connsiteY1" fmla="*/ 427220 h 1596453"/>
                <a:gd name="connsiteX2" fmla="*/ 2008682 w 4751882"/>
                <a:gd name="connsiteY2" fmla="*/ 52466 h 1596453"/>
                <a:gd name="connsiteX3" fmla="*/ 3702571 w 4751882"/>
                <a:gd name="connsiteY3" fmla="*/ 112426 h 1596453"/>
                <a:gd name="connsiteX4" fmla="*/ 4751882 w 4751882"/>
                <a:gd name="connsiteY4" fmla="*/ 637082 h 159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1882" h="1596453">
                  <a:moveTo>
                    <a:pt x="0" y="1596453"/>
                  </a:moveTo>
                  <a:cubicBezTo>
                    <a:pt x="364761" y="1140502"/>
                    <a:pt x="729522" y="684551"/>
                    <a:pt x="1064302" y="427220"/>
                  </a:cubicBezTo>
                  <a:cubicBezTo>
                    <a:pt x="1399082" y="169889"/>
                    <a:pt x="1568971" y="104932"/>
                    <a:pt x="2008682" y="52466"/>
                  </a:cubicBezTo>
                  <a:cubicBezTo>
                    <a:pt x="2448393" y="0"/>
                    <a:pt x="3245371" y="14990"/>
                    <a:pt x="3702571" y="112426"/>
                  </a:cubicBezTo>
                  <a:cubicBezTo>
                    <a:pt x="4159771" y="209862"/>
                    <a:pt x="4751882" y="637082"/>
                    <a:pt x="4751882" y="637082"/>
                  </a:cubicBezTo>
                </a:path>
              </a:pathLst>
            </a:cu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3600">
                <a:solidFill>
                  <a:schemeClr val="bg1">
                    <a:lumMod val="95000"/>
                    <a:lumOff val="5000"/>
                  </a:schemeClr>
                </a:solidFill>
                <a:cs typeface="B Yekan" pitchFamily="2" charset="-78"/>
              </a:endParaRPr>
            </a:p>
          </p:txBody>
        </p:sp>
        <p:cxnSp>
          <p:nvCxnSpPr>
            <p:cNvPr id="18" name="Straight Connector 17"/>
            <p:cNvCxnSpPr/>
            <p:nvPr/>
          </p:nvCxnSpPr>
          <p:spPr>
            <a:xfrm rot="5400000">
              <a:off x="2209800" y="3505200"/>
              <a:ext cx="2743200" cy="0"/>
            </a:xfrm>
            <a:prstGeom prst="line">
              <a:avLst/>
            </a:prstGeom>
            <a:ln>
              <a:solidFill>
                <a:srgbClr val="00206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Freeform 19"/>
          <p:cNvSpPr/>
          <p:nvPr/>
        </p:nvSpPr>
        <p:spPr>
          <a:xfrm>
            <a:off x="381000" y="228600"/>
            <a:ext cx="1295400" cy="1381594"/>
          </a:xfrm>
          <a:custGeom>
            <a:avLst/>
            <a:gdLst>
              <a:gd name="connsiteX0" fmla="*/ 92439 w 752006"/>
              <a:gd name="connsiteY0" fmla="*/ 109928 h 874427"/>
              <a:gd name="connsiteX1" fmla="*/ 662065 w 752006"/>
              <a:gd name="connsiteY1" fmla="*/ 109928 h 874427"/>
              <a:gd name="connsiteX2" fmla="*/ 632084 w 752006"/>
              <a:gd name="connsiteY2" fmla="*/ 724525 h 874427"/>
              <a:gd name="connsiteX3" fmla="*/ 107429 w 752006"/>
              <a:gd name="connsiteY3" fmla="*/ 769496 h 874427"/>
              <a:gd name="connsiteX4" fmla="*/ 92439 w 752006"/>
              <a:gd name="connsiteY4" fmla="*/ 109928 h 8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2006" h="874427">
                <a:moveTo>
                  <a:pt x="92439" y="109928"/>
                </a:moveTo>
                <a:cubicBezTo>
                  <a:pt x="184878" y="0"/>
                  <a:pt x="572124" y="7495"/>
                  <a:pt x="662065" y="109928"/>
                </a:cubicBezTo>
                <a:cubicBezTo>
                  <a:pt x="752006" y="212361"/>
                  <a:pt x="724523" y="614597"/>
                  <a:pt x="632084" y="724525"/>
                </a:cubicBezTo>
                <a:cubicBezTo>
                  <a:pt x="539645" y="834453"/>
                  <a:pt x="197370" y="874427"/>
                  <a:pt x="107429" y="769496"/>
                </a:cubicBezTo>
                <a:cubicBezTo>
                  <a:pt x="17488" y="664565"/>
                  <a:pt x="0" y="219856"/>
                  <a:pt x="92439" y="109928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7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7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973</Words>
  <Application>Microsoft Office PowerPoint</Application>
  <PresentationFormat>On-screen Show (4:3)</PresentationFormat>
  <Paragraphs>430</Paragraphs>
  <Slides>73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12   Yagut_shsmrt</vt:lpstr>
      <vt:lpstr>B Yekan</vt:lpstr>
      <vt:lpstr>B Titr</vt:lpstr>
      <vt:lpstr>B Yagut</vt:lpstr>
      <vt:lpstr>Office Theme</vt:lpstr>
      <vt:lpstr>مسیر حرفه‌ای</vt:lpstr>
      <vt:lpstr>Slide 2</vt:lpstr>
      <vt:lpstr>Slide 3</vt:lpstr>
      <vt:lpstr>Slide 4</vt:lpstr>
      <vt:lpstr>Slide 5</vt:lpstr>
      <vt:lpstr>Slide 6</vt:lpstr>
      <vt:lpstr>نگرش سنتی به شغل</vt:lpstr>
      <vt:lpstr>نگرش سنتی به شغل</vt:lpstr>
      <vt:lpstr>نگرش سنتی به شغل</vt:lpstr>
      <vt:lpstr>نگرش سنتی به شغل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باور کنید</vt:lpstr>
      <vt:lpstr>نوع شخصیت  خودتان را بشناسید</vt:lpstr>
      <vt:lpstr>Slide 37</vt:lpstr>
      <vt:lpstr>رضایت شغلی رابطه مستقیمی با میزان تناسب آن شغل با شخصیت فرد دارد</vt:lpstr>
      <vt:lpstr>تست مایرز-بریگز</vt:lpstr>
      <vt:lpstr>تست مایرز-بریگز</vt:lpstr>
      <vt:lpstr>تست مایرز-بریگز</vt:lpstr>
      <vt:lpstr>تست مایرز-بریگز</vt:lpstr>
      <vt:lpstr>انواع تیپ شخصیتی</vt:lpstr>
      <vt:lpstr>Slide 44</vt:lpstr>
      <vt:lpstr>منابع تست مایرز بریگز</vt:lpstr>
      <vt:lpstr>Slide 46</vt:lpstr>
      <vt:lpstr>مهارت‌هاي فني</vt:lpstr>
      <vt:lpstr>سه گام اصلي براي دستيابي به مهارت‌هاي فني</vt:lpstr>
      <vt:lpstr>Slide 49</vt:lpstr>
      <vt:lpstr>يادگيري</vt:lpstr>
      <vt:lpstr>Slide 51</vt:lpstr>
      <vt:lpstr>Slide 52</vt:lpstr>
      <vt:lpstr>Slide 53</vt:lpstr>
      <vt:lpstr>Slide 54</vt:lpstr>
      <vt:lpstr>Slide 55</vt:lpstr>
      <vt:lpstr>مهارت‌هاي حرفه‌اي چگونه به دست مي‌آيند</vt:lpstr>
      <vt:lpstr>Slide 57</vt:lpstr>
      <vt:lpstr>حس سيال</vt:lpstr>
      <vt:lpstr>Slide 59</vt:lpstr>
      <vt:lpstr>حس سیال چیست؟</vt:lpstr>
      <vt:lpstr>حس سیال چیست؟</vt:lpstr>
      <vt:lpstr>حس سیال چیست؟</vt:lpstr>
      <vt:lpstr>حس سیال چیست؟</vt:lpstr>
      <vt:lpstr>حس سیال چیست؟</vt:lpstr>
      <vt:lpstr>حس سیال چیست؟</vt:lpstr>
      <vt:lpstr>چه حسي نسبت به فعاليت حرفه‌اي خود داريد؟</vt:lpstr>
      <vt:lpstr>Slide 67</vt:lpstr>
      <vt:lpstr>Slide 68</vt:lpstr>
      <vt:lpstr>Slide 69</vt:lpstr>
      <vt:lpstr>مهارت بالا</vt:lpstr>
      <vt:lpstr>Slide 71</vt:lpstr>
      <vt:lpstr>Slide 72</vt:lpstr>
      <vt:lpstr>Slide 73</vt:lpstr>
    </vt:vector>
  </TitlesOfParts>
  <Company>NPSoft.ir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مسیر حرفه‌ای</dc:title>
  <dc:creator>mahdi</dc:creator>
  <cp:lastModifiedBy>mahdi</cp:lastModifiedBy>
  <cp:revision>36</cp:revision>
  <dcterms:created xsi:type="dcterms:W3CDTF">2014-06-07T10:53:12Z</dcterms:created>
  <dcterms:modified xsi:type="dcterms:W3CDTF">2014-06-08T18:09:24Z</dcterms:modified>
</cp:coreProperties>
</file>